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138.xml" ContentType="application/vnd.openxmlformats-officedocument.presentationml.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163"/>
  </p:notesMasterIdLst>
  <p:sldIdLst>
    <p:sldId id="451" r:id="rId2"/>
    <p:sldId id="279" r:id="rId3"/>
    <p:sldId id="260" r:id="rId4"/>
    <p:sldId id="259" r:id="rId5"/>
    <p:sldId id="270" r:id="rId6"/>
    <p:sldId id="280" r:id="rId7"/>
    <p:sldId id="293" r:id="rId8"/>
    <p:sldId id="271" r:id="rId9"/>
    <p:sldId id="304" r:id="rId10"/>
    <p:sldId id="281" r:id="rId11"/>
    <p:sldId id="330" r:id="rId12"/>
    <p:sldId id="305" r:id="rId13"/>
    <p:sldId id="306" r:id="rId14"/>
    <p:sldId id="282" r:id="rId15"/>
    <p:sldId id="283" r:id="rId16"/>
    <p:sldId id="303" r:id="rId17"/>
    <p:sldId id="273" r:id="rId18"/>
    <p:sldId id="284" r:id="rId19"/>
    <p:sldId id="285" r:id="rId20"/>
    <p:sldId id="286" r:id="rId21"/>
    <p:sldId id="287" r:id="rId22"/>
    <p:sldId id="307" r:id="rId23"/>
    <p:sldId id="288" r:id="rId24"/>
    <p:sldId id="289" r:id="rId25"/>
    <p:sldId id="275" r:id="rId26"/>
    <p:sldId id="291" r:id="rId27"/>
    <p:sldId id="290" r:id="rId28"/>
    <p:sldId id="278" r:id="rId29"/>
    <p:sldId id="292" r:id="rId30"/>
    <p:sldId id="294" r:id="rId31"/>
    <p:sldId id="295" r:id="rId32"/>
    <p:sldId id="296" r:id="rId33"/>
    <p:sldId id="277" r:id="rId34"/>
    <p:sldId id="297" r:id="rId35"/>
    <p:sldId id="298" r:id="rId36"/>
    <p:sldId id="263" r:id="rId37"/>
    <p:sldId id="334" r:id="rId38"/>
    <p:sldId id="262" r:id="rId39"/>
    <p:sldId id="300" r:id="rId40"/>
    <p:sldId id="265" r:id="rId41"/>
    <p:sldId id="301" r:id="rId42"/>
    <p:sldId id="266" r:id="rId43"/>
    <p:sldId id="302" r:id="rId44"/>
    <p:sldId id="269" r:id="rId45"/>
    <p:sldId id="309" r:id="rId46"/>
    <p:sldId id="336" r:id="rId47"/>
    <p:sldId id="335" r:id="rId48"/>
    <p:sldId id="337" r:id="rId49"/>
    <p:sldId id="338" r:id="rId50"/>
    <p:sldId id="339" r:id="rId51"/>
    <p:sldId id="256" r:id="rId52"/>
    <p:sldId id="314" r:id="rId53"/>
    <p:sldId id="347" r:id="rId54"/>
    <p:sldId id="316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5" r:id="rId63"/>
    <p:sldId id="327" r:id="rId64"/>
    <p:sldId id="328" r:id="rId65"/>
    <p:sldId id="329" r:id="rId66"/>
    <p:sldId id="331" r:id="rId67"/>
    <p:sldId id="332" r:id="rId68"/>
    <p:sldId id="340" r:id="rId69"/>
    <p:sldId id="341" r:id="rId70"/>
    <p:sldId id="342" r:id="rId71"/>
    <p:sldId id="343" r:id="rId72"/>
    <p:sldId id="348" r:id="rId73"/>
    <p:sldId id="349" r:id="rId74"/>
    <p:sldId id="350" r:id="rId75"/>
    <p:sldId id="351" r:id="rId76"/>
    <p:sldId id="352" r:id="rId77"/>
    <p:sldId id="353" r:id="rId78"/>
    <p:sldId id="354" r:id="rId79"/>
    <p:sldId id="355" r:id="rId80"/>
    <p:sldId id="356" r:id="rId81"/>
    <p:sldId id="357" r:id="rId82"/>
    <p:sldId id="358" r:id="rId83"/>
    <p:sldId id="359" r:id="rId84"/>
    <p:sldId id="360" r:id="rId85"/>
    <p:sldId id="361" r:id="rId86"/>
    <p:sldId id="362" r:id="rId87"/>
    <p:sldId id="363" r:id="rId88"/>
    <p:sldId id="364" r:id="rId89"/>
    <p:sldId id="365" r:id="rId90"/>
    <p:sldId id="366" r:id="rId91"/>
    <p:sldId id="367" r:id="rId92"/>
    <p:sldId id="368" r:id="rId93"/>
    <p:sldId id="369" r:id="rId94"/>
    <p:sldId id="370" r:id="rId95"/>
    <p:sldId id="371" r:id="rId96"/>
    <p:sldId id="372" r:id="rId97"/>
    <p:sldId id="375" r:id="rId98"/>
    <p:sldId id="373" r:id="rId99"/>
    <p:sldId id="374" r:id="rId100"/>
    <p:sldId id="376" r:id="rId101"/>
    <p:sldId id="377" r:id="rId102"/>
    <p:sldId id="378" r:id="rId103"/>
    <p:sldId id="387" r:id="rId104"/>
    <p:sldId id="380" r:id="rId105"/>
    <p:sldId id="381" r:id="rId106"/>
    <p:sldId id="382" r:id="rId107"/>
    <p:sldId id="385" r:id="rId108"/>
    <p:sldId id="383" r:id="rId109"/>
    <p:sldId id="384" r:id="rId110"/>
    <p:sldId id="386" r:id="rId111"/>
    <p:sldId id="388" r:id="rId112"/>
    <p:sldId id="391" r:id="rId113"/>
    <p:sldId id="392" r:id="rId114"/>
    <p:sldId id="394" r:id="rId115"/>
    <p:sldId id="396" r:id="rId116"/>
    <p:sldId id="399" r:id="rId117"/>
    <p:sldId id="400" r:id="rId118"/>
    <p:sldId id="401" r:id="rId119"/>
    <p:sldId id="402" r:id="rId120"/>
    <p:sldId id="403" r:id="rId121"/>
    <p:sldId id="404" r:id="rId122"/>
    <p:sldId id="405" r:id="rId123"/>
    <p:sldId id="406" r:id="rId124"/>
    <p:sldId id="407" r:id="rId125"/>
    <p:sldId id="408" r:id="rId126"/>
    <p:sldId id="409" r:id="rId127"/>
    <p:sldId id="410" r:id="rId128"/>
    <p:sldId id="411" r:id="rId129"/>
    <p:sldId id="412" r:id="rId130"/>
    <p:sldId id="413" r:id="rId131"/>
    <p:sldId id="414" r:id="rId132"/>
    <p:sldId id="415" r:id="rId133"/>
    <p:sldId id="416" r:id="rId134"/>
    <p:sldId id="417" r:id="rId135"/>
    <p:sldId id="418" r:id="rId136"/>
    <p:sldId id="419" r:id="rId137"/>
    <p:sldId id="420" r:id="rId138"/>
    <p:sldId id="421" r:id="rId139"/>
    <p:sldId id="422" r:id="rId140"/>
    <p:sldId id="424" r:id="rId141"/>
    <p:sldId id="425" r:id="rId142"/>
    <p:sldId id="426" r:id="rId143"/>
    <p:sldId id="427" r:id="rId144"/>
    <p:sldId id="428" r:id="rId145"/>
    <p:sldId id="429" r:id="rId146"/>
    <p:sldId id="430" r:id="rId147"/>
    <p:sldId id="431" r:id="rId148"/>
    <p:sldId id="432" r:id="rId149"/>
    <p:sldId id="261" r:id="rId150"/>
    <p:sldId id="434" r:id="rId151"/>
    <p:sldId id="447" r:id="rId152"/>
    <p:sldId id="449" r:id="rId153"/>
    <p:sldId id="435" r:id="rId154"/>
    <p:sldId id="437" r:id="rId155"/>
    <p:sldId id="438" r:id="rId156"/>
    <p:sldId id="439" r:id="rId157"/>
    <p:sldId id="440" r:id="rId158"/>
    <p:sldId id="441" r:id="rId159"/>
    <p:sldId id="442" r:id="rId160"/>
    <p:sldId id="450" r:id="rId161"/>
    <p:sldId id="446" r:id="rId1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nette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CCFF66"/>
    <a:srgbClr val="CCFF99"/>
    <a:srgbClr val="B45608"/>
    <a:srgbClr val="BF5B09"/>
    <a:srgbClr val="CCFFCC"/>
    <a:srgbClr val="99FF99"/>
    <a:srgbClr val="99FF33"/>
    <a:srgbClr val="A9A9A9"/>
    <a:srgbClr val="FFFF99"/>
    <a:srgbClr val="BEB0D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545" autoAdjust="0"/>
    <p:restoredTop sz="96238" autoAdjust="0"/>
  </p:normalViewPr>
  <p:slideViewPr>
    <p:cSldViewPr>
      <p:cViewPr>
        <p:scale>
          <a:sx n="100" d="100"/>
          <a:sy n="100" d="100"/>
        </p:scale>
        <p:origin x="-96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24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C9E233-DE00-4C74-912D-92B289811FAA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F55422-8329-450D-BDA9-25E631A288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44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51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??? подумать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54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57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98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149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154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159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161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55422-8329-450D-BDA9-25E631A28845}" type="slidenum">
              <a:rPr lang="ru-RU" smtClean="0"/>
              <a:pPr/>
              <a:t>42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DC15-8F99-4C7F-B452-E245EB5C46D2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59A62-D72B-4844-AD9D-8F78A37D51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DC15-8F99-4C7F-B452-E245EB5C46D2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59A62-D72B-4844-AD9D-8F78A37D51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DC15-8F99-4C7F-B452-E245EB5C46D2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59A62-D72B-4844-AD9D-8F78A37D51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DC15-8F99-4C7F-B452-E245EB5C46D2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59A62-D72B-4844-AD9D-8F78A37D51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DC15-8F99-4C7F-B452-E245EB5C46D2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59A62-D72B-4844-AD9D-8F78A37D51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DC15-8F99-4C7F-B452-E245EB5C46D2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59A62-D72B-4844-AD9D-8F78A37D51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DC15-8F99-4C7F-B452-E245EB5C46D2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59A62-D72B-4844-AD9D-8F78A37D51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DC15-8F99-4C7F-B452-E245EB5C46D2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59A62-D72B-4844-AD9D-8F78A37D51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DC15-8F99-4C7F-B452-E245EB5C46D2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59A62-D72B-4844-AD9D-8F78A37D51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DC15-8F99-4C7F-B452-E245EB5C46D2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59A62-D72B-4844-AD9D-8F78A37D51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DC15-8F99-4C7F-B452-E245EB5C46D2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59A62-D72B-4844-AD9D-8F78A37D51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FDC15-8F99-4C7F-B452-E245EB5C46D2}" type="datetimeFigureOut">
              <a:rPr lang="ru-RU" smtClean="0"/>
              <a:pPr/>
              <a:t>10.01.2011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59A62-D72B-4844-AD9D-8F78A37D51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rel.ru/albums/image/normal_e6dd045636d1cc4daf5ff4b4268f84c2.jpg" TargetMode="Externa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nette\Desktop\Les_Comperes_(&#1056;&#1119;&#1056;&#176;&#1056;&#1111;&#1056;&#176;&#1057;&#8364;&#1056;&#1105;).mp3" TargetMode="External"/><Relationship Id="rId6" Type="http://schemas.openxmlformats.org/officeDocument/2006/relationships/image" Target="../media/image2.jpeg"/><Relationship Id="rId5" Type="http://schemas.openxmlformats.org/officeDocument/2006/relationships/hyperlink" Target="http://www.moscow-post.ru/images/photo/medium/Paris_Eiffel_Tower_Champ-de-Mars.jpg" TargetMode="Externa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101.xml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102.xml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103.xml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104.xml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105.xml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106.xml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107.xml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108.xml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109.xml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110.xml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1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112.xml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hyperlink" Target="http://mosday.ru/photos/?3_51210250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113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115.xml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116.xml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117.xml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hyperlink" Target="http://mosday.ru/photos/?3_51100080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118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hyperlink" Target="http://mosday.ru/photos/?3_51100070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119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hyperlink" Target="http://mosday.ru/photos/?3_51100080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1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13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hyperlink" Target="http://mosday.ru/photos/?3_51220390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12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hyperlink" Target="http://mosday.ru/photos/?3_51220380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12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123.xml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124.xml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125.xml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hyperlink" Target="http://savok.name/uploads/forum/images/1231787959.jpg" TargetMode="External"/><Relationship Id="rId2" Type="http://schemas.openxmlformats.org/officeDocument/2006/relationships/slide" Target="slide1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image" Target="../media/image135.jpe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slide" Target="slide12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" Target="slide129.xml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slide" Target="slide1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hyperlink" Target="http://upload.wikimedia.org/wikipedia/commons/c/c8/Vasnetsov_u_Myasnitskih_vorot_Belogo_goroda_1926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131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hyperlink" Target="http://upload.wikimedia.org/wikipedia/commons/b/bd/Vasnetsov_Semiverhaya_bashnya_Belogo_gorod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13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hyperlink" Target="http://upload.wikimedia.org/wikipedia/commons/f/fa/Church_of_the_Entry_of_the_Theotokos_into_the_Temple_in_Barashi_0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133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hyperlink" Target="http://upload.wikimedia.org/wikipedia/commons/1/18/Vasnetsov_Lubyanoy_torg_na_Trube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134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gif"/><Relationship Id="rId2" Type="http://schemas.openxmlformats.org/officeDocument/2006/relationships/hyperlink" Target="http://upload.wikimedia.org/wikipedia/commons/9/95/%D0%A6%D0%B5%D1%80%D0%BA%D0%BE%D0%B2%D1%8C_%D0%B2%D0%BE%D0%B7%D0%B4%D0%B2%D0%B8%D0%B6%D0%B5%D0%BD%D0%B8%D1%8F_%D0%BA%D1%80%D0%B5%D1%81%D1%82%D0%B0_%D0%93%D0%BE%D1%81%D0%BF%D0%BE%D0%B4%D0%BD%D1%8F_%D0%92%D0%BE%D0%B7%D0%B4%D0%B2%D0%B8%D0%B6%D0%B5%D0%BD%D1%81%D0%BA%D0%BE%D0%B3%D0%BE_%D0%BC%D0%BE%D0%BD%D0%B0%D1%81%D1%82%D1%8B%D1%80%D1%8F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135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" Target="slide136.xml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" Target="slide137.xml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slide" Target="slide13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slide" Target="slide13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slide" Target="slide14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hyperlink" Target="http://leninka.ru/index.php?f=125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hyperlink" Target="http://upload.wikimedia.org/wikipedia/commons/e/ed/Vasnetsov_Steny_derevyannogo_gorod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141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" Target="slide142.xml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" Target="slide143.xml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" Target="slide144.xml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" Target="slide145.xml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" Target="slide146.xml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" Target="slide147.xml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" Target="slide148.xml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hyperlink" Target="http://www.ambafrance-ru.org/france_russie/spip.php?rubrique76" TargetMode="External"/><Relationship Id="rId4" Type="http://schemas.openxmlformats.org/officeDocument/2006/relationships/slide" Target="slide15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hyperlink" Target="http://photos.lifeisphoto.ru/40/3/408197.jpg" TargetMode="External"/><Relationship Id="rId2" Type="http://schemas.openxmlformats.org/officeDocument/2006/relationships/slide" Target="slide15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159.jpe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5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" Target="slide153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0.jpeg"/><Relationship Id="rId4" Type="http://schemas.openxmlformats.org/officeDocument/2006/relationships/slide" Target="slide4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bafrance-ru.org/france_russie/spip.php?article7956" TargetMode="External"/><Relationship Id="rId2" Type="http://schemas.openxmlformats.org/officeDocument/2006/relationships/slide" Target="slide15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13.jpe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155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" Target="slide156.xml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" Target="slide157.xml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15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15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" Target="slide16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164.jpeg"/><Relationship Id="rId4" Type="http://schemas.openxmlformats.org/officeDocument/2006/relationships/hyperlink" Target="http://www.ambafrance-ru.org/france_russie/spip.php?rubrique1647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slide" Target="slide16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slide" Target="slide4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b/b6/Jean-Marc_Nattier_001.jpg" TargetMode="Externa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hyperlink" Target="http://ru.wikipedia.org/wiki/%D0%96%D0%B0%D0%BD-%D0%9C%D0%B0%D1%80%D0%BA_%D0%9D%D0%B0%D1%82%D1%8C%D0%B5" TargetMode="External"/><Relationship Id="rId4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41.jpeg"/><Relationship Id="rId4" Type="http://schemas.openxmlformats.org/officeDocument/2006/relationships/hyperlink" Target="http://upload.wikimedia.org/wikipedia/ru/8/89/Tanez_matiss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5/55/Sergej_Diaghilev_(1872-1929)_ritratto_da_Valentin_Aleksandrovich_Serov.jpg" TargetMode="Externa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3/3e/Russia-2000-stamp-Sergei_Diaghilev.jpg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tretyakovgallery.ru/ru/calendar/exhibitions/exhibitions1680/" TargetMode="External"/><Relationship Id="rId4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slide" Target="slide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osmuseum.ru/rus/moscow/afisha.shtml" TargetMode="External"/><Relationship Id="rId5" Type="http://schemas.openxmlformats.org/officeDocument/2006/relationships/slide" Target="slide39.xml"/><Relationship Id="rId4" Type="http://schemas.openxmlformats.org/officeDocument/2006/relationships/image" Target="../media/image4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" Target="slide36.xml"/><Relationship Id="rId7" Type="http://schemas.openxmlformats.org/officeDocument/2006/relationships/slide" Target="slide14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slide" Target="slide51.xml"/><Relationship Id="rId10" Type="http://schemas.openxmlformats.org/officeDocument/2006/relationships/image" Target="../media/image8.jpeg"/><Relationship Id="rId4" Type="http://schemas.openxmlformats.org/officeDocument/2006/relationships/image" Target="../media/image5.jpeg"/><Relationship Id="rId9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" Target="slide4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hyperlink" Target="http://www.ambafrance-ru.org/france_russie/spip.php?rubrique413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hyperlink" Target="http://vladimirbubnov.narod.ru/rus_frn1.html" TargetMode="External"/><Relationship Id="rId5" Type="http://schemas.openxmlformats.org/officeDocument/2006/relationships/slide" Target="slide6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slide" Target="slide4.xml"/><Relationship Id="rId5" Type="http://schemas.openxmlformats.org/officeDocument/2006/relationships/slide" Target="slide52.xml"/><Relationship Id="rId4" Type="http://schemas.openxmlformats.org/officeDocument/2006/relationships/image" Target="../media/image6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62.jpeg"/><Relationship Id="rId4" Type="http://schemas.openxmlformats.org/officeDocument/2006/relationships/slide" Target="slide9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55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65.jpeg"/><Relationship Id="rId7" Type="http://schemas.openxmlformats.org/officeDocument/2006/relationships/slide" Target="slide4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image" Target="../media/image66.jpeg"/><Relationship Id="rId4" Type="http://schemas.openxmlformats.org/officeDocument/2006/relationships/hyperlink" Target="http://fotki.yandex.ru/users/marmax84/view/129325/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5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6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pics.livejournal.com/chernovv/pic/007g6ryh/g88" TargetMode="External"/><Relationship Id="rId7" Type="http://schemas.openxmlformats.org/officeDocument/2006/relationships/slide" Target="slide52.xm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62.xml"/><Relationship Id="rId4" Type="http://schemas.openxmlformats.org/officeDocument/2006/relationships/image" Target="../media/image7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slide" Target="slide52.xm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63.xml"/><Relationship Id="rId4" Type="http://schemas.openxmlformats.org/officeDocument/2006/relationships/image" Target="../media/image77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6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" Target="slide6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67.xml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70.xml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71.xml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78.xml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81.xml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84.xml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85.xml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86.xml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87.xml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slide" Target="slide8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90.xml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91.xml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93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95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96.xml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98.xml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4.xml"/><Relationship Id="rId4" Type="http://schemas.openxmlformats.org/officeDocument/2006/relationships/slide" Target="slide99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100.xml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 descr="Картинка 225 из 2038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/>
          <a:stretch>
            <a:fillRect/>
          </a:stretch>
        </p:blipFill>
        <p:spPr bwMode="auto">
          <a:xfrm>
            <a:off x="0" y="2643158"/>
            <a:ext cx="2802870" cy="421484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0710" name="Picture 6" descr="Картинка 24 из 20383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lum/>
          </a:blip>
          <a:srcRect/>
          <a:stretch>
            <a:fillRect/>
          </a:stretch>
        </p:blipFill>
        <p:spPr bwMode="auto">
          <a:xfrm>
            <a:off x="6286512" y="2561026"/>
            <a:ext cx="2857488" cy="429697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1571604" y="214290"/>
            <a:ext cx="592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Государственное образовательное учреждение </a:t>
            </a:r>
          </a:p>
          <a:p>
            <a:pPr algn="ctr"/>
            <a:r>
              <a:rPr lang="ru-RU" sz="2000" b="1" dirty="0" smtClean="0"/>
              <a:t>Средняя общеобразовательная школа № 183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928670"/>
            <a:ext cx="8143932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Наглядное электронное пособие по истории и МХК, </a:t>
            </a:r>
          </a:p>
          <a:p>
            <a:pPr algn="ctr"/>
            <a:r>
              <a:rPr lang="ru-RU" sz="2800" b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посвященное году Франции в России и </a:t>
            </a:r>
          </a:p>
          <a:p>
            <a:pPr algn="ctr"/>
            <a:r>
              <a:rPr lang="ru-RU" sz="2800" b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России во Франции.</a:t>
            </a:r>
            <a:endParaRPr lang="ru-RU" sz="2800" b="1" cap="none" spc="50" dirty="0">
              <a:ln w="11430"/>
              <a:solidFill>
                <a:schemeClr val="tx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6215082"/>
            <a:ext cx="1611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Москва 2010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57488" y="3714752"/>
            <a:ext cx="33575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Работу выполнила ученица </a:t>
            </a:r>
          </a:p>
          <a:p>
            <a:pPr algn="ctr"/>
            <a:r>
              <a:rPr lang="ru-RU" sz="2000" dirty="0" smtClean="0"/>
              <a:t>10 «А» класса</a:t>
            </a:r>
          </a:p>
          <a:p>
            <a:pPr algn="ctr"/>
            <a:r>
              <a:rPr lang="ru-RU" sz="2000" dirty="0" smtClean="0"/>
              <a:t> </a:t>
            </a:r>
            <a:r>
              <a:rPr lang="ru-RU" sz="2000" dirty="0" err="1" smtClean="0"/>
              <a:t>Пестунова</a:t>
            </a:r>
            <a:r>
              <a:rPr lang="ru-RU" sz="2000" dirty="0" smtClean="0"/>
              <a:t> Анна</a:t>
            </a:r>
          </a:p>
          <a:p>
            <a:pPr algn="ctr"/>
            <a:r>
              <a:rPr lang="ru-RU" sz="2000" dirty="0" smtClean="0"/>
              <a:t>Руководитель проекта:</a:t>
            </a:r>
          </a:p>
          <a:p>
            <a:pPr algn="ctr"/>
            <a:r>
              <a:rPr lang="ru-RU" sz="2000" dirty="0" smtClean="0"/>
              <a:t>Учитель Информатики и ИКТ</a:t>
            </a:r>
          </a:p>
          <a:p>
            <a:pPr algn="ctr"/>
            <a:r>
              <a:rPr lang="ru-RU" sz="2000" dirty="0" smtClean="0"/>
              <a:t>Певцова А.В.</a:t>
            </a:r>
          </a:p>
        </p:txBody>
      </p:sp>
      <p:pic>
        <p:nvPicPr>
          <p:cNvPr id="8" name="Les_Comperes_(РџР°РїР°С€Рё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642919"/>
            <a:ext cx="37147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С начала 17 века Россия и Франция неоднократно обменивались посольствами, преследующими дипломатические и экономические цели. </a:t>
            </a:r>
            <a:endParaRPr lang="ru-RU" sz="3600" dirty="0"/>
          </a:p>
        </p:txBody>
      </p:sp>
      <p:pic>
        <p:nvPicPr>
          <p:cNvPr id="2050" name="Picture 2" descr="D:\Картинки для презинтации\Покло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428736"/>
            <a:ext cx="4656000" cy="349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86446" y="857232"/>
            <a:ext cx="321471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Когда всю жизнь ходишь по её площадям, улицам, переулкам, дворам, постоянно видишь свидетельства глубокого прошлого: древние храмы, крепости, палаты…</a:t>
            </a:r>
            <a:endParaRPr lang="ru-RU" sz="2800" dirty="0"/>
          </a:p>
        </p:txBody>
      </p:sp>
      <p:pic>
        <p:nvPicPr>
          <p:cNvPr id="22530" name="Picture 2" descr="http://www.bielefeldt.de/hintergrund/1024/mosk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38904">
            <a:off x="383123" y="1546576"/>
            <a:ext cx="5143536" cy="33577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5072074"/>
            <a:ext cx="8286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Москва- это удивительное живое существо с душою огромного народа, душою, объемлющей всю Землю и всю Вселенную.</a:t>
            </a:r>
            <a:endParaRPr lang="ru-RU" sz="2800" dirty="0"/>
          </a:p>
        </p:txBody>
      </p:sp>
      <p:pic>
        <p:nvPicPr>
          <p:cNvPr id="23554" name="Picture 2" descr="http://www.albatros-travel.se/Reseoversikt/FlodkryssninglangsmedTsarensvattenvag2/Gallery/mosk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571480"/>
            <a:ext cx="5181600" cy="3886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Аполлинарий Васнецов, крем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02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214290"/>
            <a:ext cx="7050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Московский Кремль.</a:t>
            </a:r>
            <a:endParaRPr lang="ru-RU" sz="6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87154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История Московского Кремля уходит корнями в глубину столетий. Первый укрепленный поселок вятичей возник на берегу Москвы-реки, в устье реки Неглинной, в конце 11 века.</a:t>
            </a:r>
            <a:endParaRPr lang="ru-RU" sz="3200" dirty="0"/>
          </a:p>
        </p:txBody>
      </p:sp>
      <p:pic>
        <p:nvPicPr>
          <p:cNvPr id="25602" name="Picture 2" descr="http://bibliotekar.ru/kVasnecovApp/16.files/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428868"/>
            <a:ext cx="5448300" cy="3886200"/>
          </a:xfrm>
          <a:prstGeom prst="rect">
            <a:avLst/>
          </a:prstGeom>
          <a:noFill/>
          <a:ln w="76200">
            <a:solidFill>
              <a:srgbClr val="A9A9A9"/>
            </a:solidFill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37147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 начале 12 века эта территория вошла в состав Суздальского княжества, которое окончательно сформировалось при князе Юрии Долгоруком, сыне Владимира Мономаха. С его именем связано первое упоминание Москвы в Ипатьевской летописи под 1147 годом.</a:t>
            </a:r>
            <a:endParaRPr lang="ru-RU" sz="2800" dirty="0"/>
          </a:p>
        </p:txBody>
      </p:sp>
      <p:pic>
        <p:nvPicPr>
          <p:cNvPr id="26628" name="Picture 4" descr="http://www.romania.mid.ru/Kremli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642918"/>
            <a:ext cx="3857652" cy="51383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7818" y="428604"/>
            <a:ext cx="335758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По повелению Юрия Долгорукого в устье реки Неглинной была заложена крепость. Построенная в середине 12 века, она стала московским Кремлем. Вокруг Кремля в 1156 году возвели первые деревянные стены.</a:t>
            </a:r>
            <a:endParaRPr lang="ru-RU" sz="2800" dirty="0"/>
          </a:p>
        </p:txBody>
      </p:sp>
      <p:pic>
        <p:nvPicPr>
          <p:cNvPr id="27650" name="Picture 2" descr="http://www.pstour.ru/uplimg/mu_us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232" y="1167188"/>
            <a:ext cx="3621597" cy="4404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643446"/>
            <a:ext cx="864399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 конце 13 века при князе Данииле Александровиче, сыне Александра Невского, Москва стала центром небольшого удельного княжества.</a:t>
            </a:r>
            <a:endParaRPr lang="ru-RU" sz="3200" dirty="0"/>
          </a:p>
        </p:txBody>
      </p:sp>
      <p:pic>
        <p:nvPicPr>
          <p:cNvPr id="3" name="Picture 2" descr="http://bibliotekar.ru/kVasnecovApp/4.files/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00042"/>
            <a:ext cx="5817995" cy="3714776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 smtClean="0"/>
              <a:t> По мере усиления политического значения нового княжества возрастает значение его столицы - Москвы.</a:t>
            </a:r>
            <a:endParaRPr lang="ru-RU" sz="3200" dirty="0"/>
          </a:p>
        </p:txBody>
      </p:sp>
      <p:pic>
        <p:nvPicPr>
          <p:cNvPr id="29698" name="Picture 2" descr="http://artclassic.edu.ru/attach.asp?a_no=56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571744"/>
            <a:ext cx="5724525" cy="38862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годы правления Ивана Грозного(1533-1584) Кремль пережил небывалые пожары, в огне которых сгорело множество деревянных построек.</a:t>
            </a:r>
            <a:endParaRPr lang="ru-RU" sz="2400" dirty="0"/>
          </a:p>
        </p:txBody>
      </p:sp>
      <p:pic>
        <p:nvPicPr>
          <p:cNvPr id="30722" name="Picture 2" descr="http://www.krugosvet.ru/uploads/enc/images/7/12357197624e9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857364"/>
            <a:ext cx="5514975" cy="36957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48" y="0"/>
            <a:ext cx="48577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200" dirty="0" smtClean="0"/>
              <a:t>Пережив Смутное время, Москва стала во главе централизации Русского государства. Наступила эпоха расцвета искусства и архитектуры.</a:t>
            </a:r>
            <a:endParaRPr lang="ru-RU" sz="3200" dirty="0"/>
          </a:p>
        </p:txBody>
      </p:sp>
      <p:pic>
        <p:nvPicPr>
          <p:cNvPr id="31746" name="Picture 2" descr="http://www.sedmitza.ru/data/022/001/1235/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428868"/>
            <a:ext cx="3790823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6182" y="142852"/>
            <a:ext cx="50006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Пребывание русских послов во Франции давало им возможность ближе познакомиться с этой страной. </a:t>
            </a:r>
            <a:endParaRPr lang="ru-RU" sz="3600" dirty="0"/>
          </a:p>
        </p:txBody>
      </p:sp>
      <p:pic>
        <p:nvPicPr>
          <p:cNvPr id="2052" name="Picture 4" descr="http://www.kypikartiny.ru/download/gallery/img_full/1253195405_99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928934"/>
            <a:ext cx="4357718" cy="3594217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929586" y="6286496"/>
            <a:ext cx="571504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0"/>
            <a:ext cx="83582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Ныне Московский Кремль - уникальный архитектурно-художественный ансамбль – представляет собой крупнейший музей мира, политический центр России, где расположена резиденция главы Российского государства.</a:t>
            </a:r>
            <a:endParaRPr lang="ru-RU" sz="3200" dirty="0"/>
          </a:p>
        </p:txBody>
      </p:sp>
      <p:pic>
        <p:nvPicPr>
          <p:cNvPr id="32770" name="Picture 2" descr="http://allmsk.mrezha.ru/kremlin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714620"/>
            <a:ext cx="5181600" cy="38862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0"/>
            <a:ext cx="44952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Спасские ворота.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142984"/>
            <a:ext cx="35004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Главные ворота Кремля - проездные ворота  Фроловской башни – особенно почитались в народе и считались святыми. </a:t>
            </a:r>
            <a:endParaRPr lang="ru-RU" sz="3200" dirty="0"/>
          </a:p>
        </p:txBody>
      </p:sp>
      <p:pic>
        <p:nvPicPr>
          <p:cNvPr id="33794" name="Picture 2" descr="http://www.pravoslavie.ru/sas/image/veis-spasskie-voro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071545"/>
            <a:ext cx="3214710" cy="5239977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29190" y="500042"/>
            <a:ext cx="400049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dirty="0" smtClean="0"/>
              <a:t>Фроловская башня была переименована в Спасскую в честь иконы Спаса Смоленского, помещенной над проездными воротами башни со стороны Красной площади, и в честь иконы Спаса Нерукотворного, находившейся над воротами со стороны Кремля.</a:t>
            </a:r>
            <a:endParaRPr lang="ru-RU" sz="2800" dirty="0"/>
          </a:p>
        </p:txBody>
      </p:sp>
      <p:pic>
        <p:nvPicPr>
          <p:cNvPr id="36866" name="Picture 2" descr="Спасские ворота. Кремль: Спасская башня. Спасские ворота Кремля. [Кремль (внутри), 1883 год]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04"/>
            <a:ext cx="4546234" cy="564360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Царь-пушка. Мастер Андрей Чохов. 15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214554"/>
            <a:ext cx="4000500" cy="276225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28860" y="214290"/>
            <a:ext cx="32256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Царь-пушка.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785926"/>
            <a:ext cx="364333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Царь-пушка – самое большое в мире по калибру орудие – отлита мастером Пушечного двора Андреем Чоховым.</a:t>
            </a:r>
            <a:endParaRPr lang="ru-RU" sz="3200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749457"/>
            <a:ext cx="87154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Царь-пушка вместе с другими орудиями, предназначенными для стрельбы каменным «дробом» (картечью), была установлена в Китай-городе, чтобы защищать восточные подступы к Кремлю. Однако в боевых действиях она не участвовала и в 18 веке пушку переместили в Московский Кремль.</a:t>
            </a:r>
          </a:p>
        </p:txBody>
      </p:sp>
      <p:pic>
        <p:nvPicPr>
          <p:cNvPr id="4" name="Picture 2" descr="http://cards2.yandex.net/get/4/2194/Tsar-Pus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428604"/>
            <a:ext cx="4762500" cy="28289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142852"/>
            <a:ext cx="36409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Царь-колокол.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14810" y="1214422"/>
            <a:ext cx="457203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Колокол был отлит русскими мастерами Иваном Маториным и Михаилом Маториным в 1733—1735 годах на Пушечном дворе по указу императрицы Анны Иоанновны. </a:t>
            </a:r>
            <a:endParaRPr lang="ru-RU" sz="2800" dirty="0"/>
          </a:p>
        </p:txBody>
      </p:sp>
      <p:pic>
        <p:nvPicPr>
          <p:cNvPr id="52226" name="Picture 2" descr="http://www.kirkino.ru/images/foto/tcar_kolok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3064365" cy="4572032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135729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В 1836 году Царь-колокол был поднят из литейной ямы, где он находился около 100 лет, и установлен в Московском Кремле на постамент, исполненный по проекту Огюста Монферрана.</a:t>
            </a:r>
            <a:endParaRPr lang="ru-RU" sz="2800" dirty="0"/>
          </a:p>
        </p:txBody>
      </p:sp>
      <p:pic>
        <p:nvPicPr>
          <p:cNvPr id="55298" name="Picture 2" descr="http://retro.samara.ws/exebit/moscow/1957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857232"/>
            <a:ext cx="3505200" cy="4810125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Китай город. Вид Китай-города с Театральной площади. [Китай-город, 1884 год]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57422" y="0"/>
            <a:ext cx="42787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Китай-город.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72132" y="428604"/>
            <a:ext cx="321471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Китай-город, или Большой посад,- древнейшая часть Москвы, образовавшаяся из первоначального посада ( то есть части города ) в 12-13 веках, когда его большая часть находилась на территории Кремля.</a:t>
            </a:r>
            <a:endParaRPr lang="ru-RU" sz="2800" dirty="0"/>
          </a:p>
        </p:txBody>
      </p:sp>
      <p:pic>
        <p:nvPicPr>
          <p:cNvPr id="61444" name="Picture 4" descr="Китай город. Москворецкая набережная: дом 1. 2-й вид Китай-города из за Москвы реки. [Китай-город, 1884 год]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00108"/>
            <a:ext cx="5143500" cy="400050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2148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 концу 14 века в связи с расширением Кремля посад, отступая все дальше на восток, дошел до Китайского проезда.</a:t>
            </a:r>
            <a:endParaRPr lang="ru-RU" sz="3200" dirty="0"/>
          </a:p>
        </p:txBody>
      </p:sp>
      <p:pic>
        <p:nvPicPr>
          <p:cNvPr id="62466" name="Picture 2" descr="Китай город. Вид Китай-города с Театральной площади. [Китай-город, 1884 год]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357430"/>
            <a:ext cx="5143500" cy="400050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Наряду с деловыми отчетами сохранились записи впечатлений послов обо всем любопытном, что они наблюдали при французском дворе.</a:t>
            </a:r>
            <a:endParaRPr lang="ru-RU" sz="3600" dirty="0"/>
          </a:p>
        </p:txBody>
      </p:sp>
      <p:pic>
        <p:nvPicPr>
          <p:cNvPr id="3075" name="Picture 3" descr="D:\Картинки для презинтации\th_rosie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2" y="2786058"/>
            <a:ext cx="4668585" cy="3600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48" y="2357430"/>
            <a:ext cx="48577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Население Китай-города первоначально составляли ремесленники и торговцы, немного позже сюда переселяются бояре, дворяне, духовенство.</a:t>
            </a:r>
            <a:endParaRPr lang="ru-RU" sz="3200" dirty="0"/>
          </a:p>
        </p:txBody>
      </p:sp>
      <p:pic>
        <p:nvPicPr>
          <p:cNvPr id="63492" name="Picture 4" descr="Ильинские ворота. Ильинские Ворота площадь. [Китай-город, 1884 год]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857232"/>
            <a:ext cx="3643338" cy="452276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00504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 концу 19-началу 20 века Китай-город превратился в деловой и торговый центр Москвы. Здесь находились биржа, крупнейшие банки, конторы промышленных и торговых компаний, страховых обществ, магазины, складские помещения, гостиницы, трактиры и рестораны.</a:t>
            </a:r>
            <a:endParaRPr lang="ru-RU" sz="2800" dirty="0"/>
          </a:p>
        </p:txBody>
      </p:sp>
      <p:pic>
        <p:nvPicPr>
          <p:cNvPr id="3" name="Picture 2" descr="Варварские ворота. Славянская площадь. [Китай-город, 1884 год]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0"/>
            <a:ext cx="5143500" cy="409575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4876" y="0"/>
            <a:ext cx="44291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 настоящее время Китай-город превращен в заповедную зону.</a:t>
            </a:r>
            <a:endParaRPr lang="ru-RU" sz="3200" dirty="0"/>
          </a:p>
        </p:txBody>
      </p:sp>
      <p:pic>
        <p:nvPicPr>
          <p:cNvPr id="3" name="Picture 2" descr="http://www.moskvagorod.ru/images/viewb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857364"/>
            <a:ext cx="5810250" cy="38862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0"/>
            <a:ext cx="70127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Собор Василия Блаженного.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57686" y="1214422"/>
            <a:ext cx="43577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Собор Покрова Божьей Матери на Рву построен на месте церкви Святой Троицы (у которой был похоронен Василий Блаженный) по приказу царя Ивана Грозного архитекторами Бармой и Посником в 1555-1561 годах в пямять взятия Казани русскими войсками.</a:t>
            </a:r>
            <a:endParaRPr lang="ru-RU" sz="2800" dirty="0"/>
          </a:p>
        </p:txBody>
      </p:sp>
      <p:pic>
        <p:nvPicPr>
          <p:cNvPr id="66562" name="Picture 2" descr="http://www.en.affresco.ru/img/photofile/15/52/0/39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3417118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786190"/>
            <a:ext cx="86439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По замыслу зодчих композиция состоит из восьми церквей, окружающих центральную, девятую. Каждый из 8 приделов посвящен какому-либо святому, в день которого русские войска штурмовали Казанское ханство.</a:t>
            </a:r>
          </a:p>
        </p:txBody>
      </p:sp>
      <p:pic>
        <p:nvPicPr>
          <p:cNvPr id="67586" name="Picture 2" descr="http://www.hservice.ru/userfiles/image/exc/1_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75049"/>
            <a:ext cx="4262434" cy="3196826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786058"/>
            <a:ext cx="48577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 1588 году была пристроена небольшая десятая церковь Святого Василия, после чего храм получил второе неофициальное название «Собор Василия Блаженного».</a:t>
            </a:r>
            <a:endParaRPr lang="ru-RU" sz="2800" dirty="0"/>
          </a:p>
        </p:txBody>
      </p:sp>
      <p:pic>
        <p:nvPicPr>
          <p:cNvPr id="74754" name="Picture 2" descr="http://www.kalyamalya.ru/modules/bamagalerie3/galerie/___15______8_____.______.___17.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85728"/>
            <a:ext cx="3786214" cy="5576806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0"/>
            <a:ext cx="58787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Исторический музей.</a:t>
            </a:r>
            <a:endParaRPr lang="ru-RU" sz="4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2066" y="2714620"/>
            <a:ext cx="407193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Исторический музей был построен в русском стиле архитектором В.О.Шервудом в 1875-1883 годах на месте бывшего Земского приказа. Музей отрылся в 1883 году.</a:t>
            </a:r>
            <a:endParaRPr lang="ru-RU" sz="2800" dirty="0"/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http://savok.name/uploads/forum/thumbs/123178795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214422"/>
            <a:ext cx="4286280" cy="529579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2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Сегодня- это один из крупнейших музеев страны (около 5 миллионов экспонатов), хранилище редчайших коллекций и собраний.</a:t>
            </a:r>
            <a:endParaRPr lang="ru-RU" sz="32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http://www.sedmitza.ru/data/118/525/1234/138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000240"/>
            <a:ext cx="4572032" cy="43760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5391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Минину и Пожарскому.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142984"/>
            <a:ext cx="400052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Князь Д.М.Пожарский и нижегородский земский староста К.М Минин возглавили в начале 17 века освободительную борьбу русского народа против польско-литовских интервентов.</a:t>
            </a:r>
            <a:endParaRPr lang="ru-RU" sz="3200" dirty="0"/>
          </a:p>
        </p:txBody>
      </p:sp>
      <p:pic>
        <p:nvPicPr>
          <p:cNvPr id="100354" name="Picture 2" descr="http://russkul.ru/min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214422"/>
            <a:ext cx="3500462" cy="4957994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4786314" y="571480"/>
            <a:ext cx="421484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Памятник работы скульптора </a:t>
            </a:r>
            <a:r>
              <a:rPr lang="ru-RU" sz="3200" dirty="0" err="1" smtClean="0"/>
              <a:t>И.П.Мартоса</a:t>
            </a:r>
            <a:r>
              <a:rPr lang="ru-RU" sz="3200" dirty="0" smtClean="0"/>
              <a:t> был установлен в 1818 году перед Верхними торговыми рядами. В 1930 году, чтобы не мешать движению на Красной площади, был перенесен к собору Василия Блаженного.</a:t>
            </a:r>
          </a:p>
        </p:txBody>
      </p:sp>
      <p:pic>
        <p:nvPicPr>
          <p:cNvPr id="103426" name="Picture 2" descr="http://www.historicus.ru/assets/images/minin_pozars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642918"/>
            <a:ext cx="3527777" cy="4929222"/>
          </a:xfrm>
          <a:prstGeom prst="rect">
            <a:avLst/>
          </a:prstGeom>
          <a:noFill/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0562" y="714356"/>
            <a:ext cx="378621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Во Франции накапливаются сведения о географическом положении, истории, социальном строе, государственном устройстве Московии, как тогда называли Россию в Западной Европе. </a:t>
            </a:r>
            <a:endParaRPr lang="ru-RU" sz="32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D:\Картинки для презинтации\rus_kizi.jp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gray">
          <a:xfrm>
            <a:off x="357158" y="1857364"/>
            <a:ext cx="3413808" cy="237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28596" y="142852"/>
            <a:ext cx="8501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Контакты России и Франции в царствование  Петра Великого.</a:t>
            </a:r>
            <a:endParaRPr lang="ru-RU" sz="2400" dirty="0"/>
          </a:p>
        </p:txBody>
      </p:sp>
      <p:sp>
        <p:nvSpPr>
          <p:cNvPr id="7" name="Стрелка вверх 6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Файл:Vasnetsov u Myasnitskih vorot Belogo goroda 192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57422" y="142852"/>
            <a:ext cx="40928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 город.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2"/>
            <a:ext cx="8715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Белым городом в 17-18 веках называли часть Москвы между Кремлем и Китай-городом,  с одной стороны, и современным Бульварным кольцом – с другой .</a:t>
            </a:r>
            <a:endParaRPr lang="ru-RU" sz="2800" dirty="0"/>
          </a:p>
        </p:txBody>
      </p:sp>
      <p:pic>
        <p:nvPicPr>
          <p:cNvPr id="101378" name="Picture 2" descr="Файл:Vasnetsov Semiverhaya bashnya Belogo gorod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500174"/>
            <a:ext cx="6667500" cy="4724401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72132" y="1142984"/>
            <a:ext cx="328614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Для защиты этого Большого Посад, как стали называть новую часть города, насыпали земляной вал, который в 1586 году по указу царя Федора Иоанновича решено было укрепить крепостной стеной.</a:t>
            </a:r>
            <a:endParaRPr lang="ru-RU" sz="2800" dirty="0"/>
          </a:p>
        </p:txBody>
      </p:sp>
      <p:pic>
        <p:nvPicPr>
          <p:cNvPr id="104450" name="Picture 2" descr="Файл:Church of the Entry of the Theotokos into the Temple in Barashi 0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714356"/>
            <a:ext cx="4819650" cy="5715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Нижняя часть стены была сложена из белого камня, верх- из кирпича с добавлением тесаного белого камня.</a:t>
            </a:r>
            <a:endParaRPr lang="ru-RU" sz="3200" dirty="0"/>
          </a:p>
        </p:txBody>
      </p:sp>
      <p:pic>
        <p:nvPicPr>
          <p:cNvPr id="105474" name="Picture 2" descr="Файл:Vasnetsov Lubyanoy torg na Trub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643050"/>
            <a:ext cx="6667500" cy="493395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4429132"/>
            <a:ext cx="87154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 1775 году было принято решение о сносе стен Белого города, на месте которых предполагалось разбить бульвары, а на месте воротных башен- площади. Так в конце18- первой половине 19 века возникло современное Бульварное кольцо.</a:t>
            </a:r>
            <a:endParaRPr lang="ru-RU" sz="2800" dirty="0"/>
          </a:p>
        </p:txBody>
      </p:sp>
      <p:pic>
        <p:nvPicPr>
          <p:cNvPr id="106500" name="Picture 4" descr="Файл:Церковь воздвижения креста Господня Воздвиженского монастыря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42852"/>
            <a:ext cx="3571900" cy="4279137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0"/>
            <a:ext cx="63471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Храм Христа Спасителя.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000108"/>
            <a:ext cx="385765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Храм Христа Спасителя был задуман Александром 1 как храм-памятник русскому народу- победителю Наполеона в войне 1812 года и в благодарность Богу за спасение России.</a:t>
            </a:r>
            <a:endParaRPr lang="ru-RU" sz="3200" dirty="0"/>
          </a:p>
        </p:txBody>
      </p:sp>
      <p:pic>
        <p:nvPicPr>
          <p:cNvPr id="107522" name="Picture 2" descr="http://myrt.ru/news/uploads/posts/2009-01/1231365161_xram_x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285860"/>
            <a:ext cx="4199609" cy="46434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28" y="142852"/>
            <a:ext cx="392909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 1839 году храм был заложен на месте Алексеевского монастыря на берегу Москвы-реки недалеко от Кремля (архитектор К.А.Тон). Храм был взорван в 1931году. Заново отстроен на прежнем месте в 1994—1997 годах.</a:t>
            </a:r>
            <a:endParaRPr lang="ru-RU" sz="3200" dirty="0"/>
          </a:p>
        </p:txBody>
      </p:sp>
      <p:pic>
        <p:nvPicPr>
          <p:cNvPr id="108546" name="Picture 2" descr="http://days.pravoslavie.ru/Images/ib14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3571900" cy="4778148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0"/>
            <a:ext cx="45824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 П.Е.Пашкова.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285860"/>
            <a:ext cx="39290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Здание является одним из самых известных в Москве памятников Архитектуры классицизма постройки 1780-х годов (проект В.И.Баженова).</a:t>
            </a:r>
            <a:endParaRPr lang="ru-RU" sz="3200" dirty="0"/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Дом Пашкова на Моховой улице. Раскрашенная гравюра по рис.Делабарта Ж. 1790-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12140">
            <a:off x="3438611" y="2345469"/>
            <a:ext cx="5262930" cy="3500462"/>
          </a:xfrm>
          <a:prstGeom prst="rect">
            <a:avLst/>
          </a:prstGeom>
          <a:noFill/>
        </p:spPr>
      </p:pic>
      <p:sp>
        <p:nvSpPr>
          <p:cNvPr id="7" name="Стрелка вверх 6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2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 18128 году дом сгорел, но через 6 лет восстановлен. В 1839 году бы куплен у потомков Пашкова казной для дворянского института.  </a:t>
            </a:r>
            <a:endParaRPr lang="ru-RU" sz="32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http://www.mos-time.ru/img/content/ugadajka/Pashkov%20sm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071678"/>
            <a:ext cx="6548484" cy="392909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28" y="571480"/>
            <a:ext cx="385765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 1861 году в доме разместились коллекции </a:t>
            </a:r>
            <a:r>
              <a:rPr lang="ru-RU" sz="2800" dirty="0" err="1" smtClean="0"/>
              <a:t>Румянцевского</a:t>
            </a:r>
            <a:r>
              <a:rPr lang="ru-RU" sz="2800" dirty="0" smtClean="0"/>
              <a:t> музея с богатейшим книжным собранием, на основе которого была создана </a:t>
            </a:r>
            <a:r>
              <a:rPr lang="ru-RU" sz="2800" dirty="0" err="1" smtClean="0"/>
              <a:t>Румянцевская</a:t>
            </a:r>
            <a:r>
              <a:rPr lang="ru-RU" sz="2800" dirty="0" smtClean="0"/>
              <a:t> библиотека. В дальнейшем была создана Государственная Российская библиотека.</a:t>
            </a:r>
            <a:endParaRPr lang="ru-RU" sz="2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http://kp.rsl.ru/upload/Pashkov-old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85447">
            <a:off x="428124" y="2212331"/>
            <a:ext cx="4270503" cy="27929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714348" y="5929330"/>
            <a:ext cx="3419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http://leninka.ru/index.php?f=125</a:t>
            </a:r>
            <a:endParaRPr lang="ru-RU" dirty="0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5" y="3643314"/>
            <a:ext cx="8715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С другой стороны, большое значение для России имела поездка в Париж с неофициальной дипломатической миссией А.А. Матвеева. В своем дневнике путешествий он широко и подробно отразил жизнь парижской аристократии и королевского двора. Особое место в его записках занимает образование.</a:t>
            </a:r>
            <a:endParaRPr lang="ru-RU" sz="2800" dirty="0"/>
          </a:p>
        </p:txBody>
      </p:sp>
      <p:pic>
        <p:nvPicPr>
          <p:cNvPr id="7171" name="Picture 3" descr="D:\Картинки для презинтации\francia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1" y="285728"/>
            <a:ext cx="5161559" cy="331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Файл:Vasnetsov Steny derevyannogo gorod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0"/>
            <a:ext cx="5117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Земляной город.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643446"/>
            <a:ext cx="89297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Земляным гордом в 17-18 веках называли часть Москвы между нынешними Бульварным кольцом и Садовым, а также </a:t>
            </a:r>
            <a:r>
              <a:rPr lang="ru-RU" sz="3200" dirty="0" err="1" smtClean="0"/>
              <a:t>Заяузье</a:t>
            </a:r>
            <a:r>
              <a:rPr lang="ru-RU" sz="3200" dirty="0" smtClean="0"/>
              <a:t> и Замоскворечье в пределах Садового кольца. </a:t>
            </a:r>
            <a:endParaRPr lang="ru-RU" sz="3200" dirty="0"/>
          </a:p>
        </p:txBody>
      </p:sp>
      <p:pic>
        <p:nvPicPr>
          <p:cNvPr id="113666" name="Picture 2" descr="Фотографии старой Москвы (1883 г.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14290"/>
            <a:ext cx="6920443" cy="435771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00694" y="285728"/>
            <a:ext cx="321471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Название Земляной город получил от построенного Борисом Годуновым в 1592-1593 годах вокруг Москвы земляного вала с деревянной стеной на нем и рвом спереди.</a:t>
            </a:r>
            <a:endParaRPr lang="ru-RU" sz="3200" dirty="0"/>
          </a:p>
        </p:txBody>
      </p:sp>
      <p:pic>
        <p:nvPicPr>
          <p:cNvPr id="114694" name="Picture 6" descr="http://www.diafilms.ru/content/s-katalog/d0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00240"/>
            <a:ext cx="4762500" cy="3133725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3429000"/>
            <a:ext cx="42862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Деревянная застройка Земляного вала сильно пострадала при пожаре 1812 года. Вскоре после это Земляной вал был срыт, и на его месте устроен проезд.</a:t>
            </a:r>
            <a:endParaRPr lang="ru-RU" sz="2800" dirty="0"/>
          </a:p>
        </p:txBody>
      </p:sp>
      <p:pic>
        <p:nvPicPr>
          <p:cNvPr id="115714" name="Picture 2" descr="Фотографии старой Москвы (1883 г.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0"/>
            <a:ext cx="5500694" cy="435860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90011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 1838 году деревянное строительство по линии бульваров и на некоторых улицах было запрещено. В 1856 году  запрет распространился на все радиальные улицы, кроме Воронцова поля.</a:t>
            </a:r>
            <a:endParaRPr lang="ru-RU" sz="3200" dirty="0"/>
          </a:p>
        </p:txBody>
      </p:sp>
      <p:pic>
        <p:nvPicPr>
          <p:cNvPr id="3" name="Picture 2" descr="Фотографии старой Москвы (1883 г.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3116"/>
            <a:ext cx="6096000" cy="4248151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392909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 настоящее время облик Москвы в пределах садового кольца значительно изменился,  реконструкция последних десятилетий привела к утрате многих московских памятников, но исторически сложившаяся планировка Земляного города сохранилась до наших дней.</a:t>
            </a:r>
            <a:endParaRPr lang="ru-RU" sz="2800" dirty="0"/>
          </a:p>
        </p:txBody>
      </p:sp>
      <p:pic>
        <p:nvPicPr>
          <p:cNvPr id="163842" name="Picture 2" descr="http://e-project.redu.ru/hram/sov/ImagesSCINET/057_02_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26594">
            <a:off x="4127743" y="1918434"/>
            <a:ext cx="4667283" cy="3500462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0"/>
            <a:ext cx="35432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Улица Арбат.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4942" y="856357"/>
            <a:ext cx="35719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Улица, возникшая в 14-15 веках по дороге на Смоленск, получила свое название от арабского слова «</a:t>
            </a:r>
            <a:r>
              <a:rPr lang="ru-RU" sz="3200" dirty="0" err="1" smtClean="0"/>
              <a:t>рабад</a:t>
            </a:r>
            <a:r>
              <a:rPr lang="ru-RU" sz="3200" dirty="0" smtClean="0"/>
              <a:t>» (пригород). С 16 века здесь жили ремесленники и стрельцы.</a:t>
            </a:r>
            <a:endParaRPr lang="ru-RU" sz="3200" dirty="0"/>
          </a:p>
        </p:txBody>
      </p:sp>
      <p:pic>
        <p:nvPicPr>
          <p:cNvPr id="162818" name="Picture 2" descr="http://www.avrin-1.narod.ru/arb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85926"/>
            <a:ext cx="4695825" cy="3886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64344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Во второй половине 18 века Арбат- одна из самых аристократических улиц Москвы. Во время пожара 1812 года улица полностью выгорела.</a:t>
            </a:r>
            <a:endParaRPr lang="ru-RU" sz="3200" dirty="0"/>
          </a:p>
        </p:txBody>
      </p:sp>
      <p:pic>
        <p:nvPicPr>
          <p:cNvPr id="161794" name="Picture 2" descr="http://bves.ru/uploads/posts/2008-09/1220883726_arb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785794"/>
            <a:ext cx="4762500" cy="3571875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57752" y="1643050"/>
            <a:ext cx="40719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Позднее она была застроена домами в стиле ампир. В конце 19-начале 20 века здесь появились доходные многоэтажные дома.</a:t>
            </a:r>
            <a:endParaRPr lang="ru-RU" sz="3200" dirty="0"/>
          </a:p>
        </p:txBody>
      </p:sp>
      <p:pic>
        <p:nvPicPr>
          <p:cNvPr id="160772" name="Picture 4" descr="http://www.art-spb.ru/upload/good/arb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928670"/>
            <a:ext cx="3859960" cy="492922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4214810" y="6357958"/>
            <a:ext cx="571504" cy="5000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14290"/>
            <a:ext cx="807249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2010 год был объявлен Годом Франции в России и Годом России во Франции, и в связи с этим президенты этих стран Д.Медведев и </a:t>
            </a:r>
            <a:r>
              <a:rPr lang="ru-RU" sz="2800" dirty="0" err="1" smtClean="0"/>
              <a:t>Н.Саркози</a:t>
            </a:r>
            <a:r>
              <a:rPr lang="ru-RU" sz="2800" dirty="0" smtClean="0"/>
              <a:t> открыли новую страницу в истории двусторонних отношений. </a:t>
            </a:r>
            <a:endParaRPr lang="ru-RU" sz="2800" dirty="0"/>
          </a:p>
        </p:txBody>
      </p:sp>
      <p:pic>
        <p:nvPicPr>
          <p:cNvPr id="2050" name="Picture 2" descr="D:\Школа\Президент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643182"/>
            <a:ext cx="2381251" cy="3000375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6072206"/>
            <a:ext cx="7072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http://www.ambafrance-ru.org/france_russie/spip.php?rubrique76</a:t>
            </a:r>
            <a:endParaRPr lang="ru-RU" dirty="0"/>
          </a:p>
        </p:txBody>
      </p:sp>
      <p:sp>
        <p:nvSpPr>
          <p:cNvPr id="7" name="Стрелка вверх 6">
            <a:hlinkClick r:id="rId6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3372" y="214290"/>
            <a:ext cx="450059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Другим средством для сближения русских и французов служил прием на русскую службу французских ремесленников разных специальностей. Значительное число ремесленников-протестантов, не желавших отказываться от своих убеждений, нашли новую родину в России.</a:t>
            </a:r>
            <a:endParaRPr lang="ru-RU" sz="2800" dirty="0"/>
          </a:p>
        </p:txBody>
      </p:sp>
      <p:pic>
        <p:nvPicPr>
          <p:cNvPr id="2050" name="Picture 2" descr="D:\Картинки для презинтации\rus_granit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1714488"/>
            <a:ext cx="3894501" cy="2916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2"/>
            <a:ext cx="88583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Календарь событий года Франция-Россия 2010, которые прошли одновременно в обеих странах, соответствовал трем основным целям:</a:t>
            </a: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трелка вправо 7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386" name="Picture 2" descr="Картинка 12 из 1847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1785926"/>
            <a:ext cx="3500462" cy="4709022"/>
          </a:xfrm>
          <a:prstGeom prst="rect">
            <a:avLst/>
          </a:prstGeom>
          <a:noFill/>
        </p:spPr>
      </p:pic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5008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обновить и обогатить знания каждого о стране-партнере; поощрить развитие сотрудничества и рост обменов во всех областях, представляющих общий интерес; </a:t>
            </a: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1" descr="D:\Картинки для презинтации\sarkozy_medved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857496"/>
            <a:ext cx="4286280" cy="3217928"/>
          </a:xfrm>
          <a:prstGeom prst="rect">
            <a:avLst/>
          </a:prstGeom>
          <a:noFill/>
        </p:spPr>
      </p:pic>
      <p:sp>
        <p:nvSpPr>
          <p:cNvPr id="7" name="Стрелка вверх 6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78632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расширить круг участников франко-российских отношений, в частности, на местном уровне и в молодежной среде обеих стран.</a:t>
            </a:r>
            <a:endParaRPr lang="ru-RU" sz="3200" dirty="0"/>
          </a:p>
        </p:txBody>
      </p:sp>
      <p:pic>
        <p:nvPicPr>
          <p:cNvPr id="19459" name="Picture 3" descr="D:\Картинки для презинтации\moscow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17295">
            <a:off x="591108" y="1191307"/>
            <a:ext cx="3500462" cy="2625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D:\Картинки для презинтации\centre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917485">
            <a:off x="4911783" y="965088"/>
            <a:ext cx="3500462" cy="2345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13633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85728"/>
            <a:ext cx="428628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Всего в программе было предусмотрено около 400 мероприятий по пяти направлениям: "культура и коммуникации", "экономика", "высшее образование и исследования", "образование, молодежные обмены", "здравоохранение, спорт, туризм".</a:t>
            </a:r>
            <a:endParaRPr kumimoji="0" lang="ru-RU" sz="280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6072206"/>
            <a:ext cx="685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http://www.ambafrance-ru.org/france_russie/spip.php?article7956</a:t>
            </a:r>
            <a:endParaRPr lang="ru-RU" dirty="0"/>
          </a:p>
        </p:txBody>
      </p:sp>
      <p:pic>
        <p:nvPicPr>
          <p:cNvPr id="1026" name="Picture 2" descr="D:\Картинки для презинтации\Покло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571612"/>
            <a:ext cx="4262446" cy="3196835"/>
          </a:xfrm>
          <a:prstGeom prst="rect">
            <a:avLst/>
          </a:prstGeom>
          <a:noFill/>
        </p:spPr>
      </p:pic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32861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Центром внимания этого Года стало освещение творческого потенциала, существующего в каждой из этих областей.</a:t>
            </a:r>
            <a:endParaRPr lang="ru-RU" sz="3200" dirty="0">
              <a:latin typeface="Calibri" pitchFamily="34" charset="0"/>
            </a:endParaRPr>
          </a:p>
        </p:txBody>
      </p:sp>
      <p:pic>
        <p:nvPicPr>
          <p:cNvPr id="15362" name="Picture 2" descr="D:\Мама.Франция\2009-10-21\3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857364"/>
            <a:ext cx="5524507" cy="414338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1"/>
          <p:cNvSpPr>
            <a:spLocks noChangeArrowheads="1"/>
          </p:cNvSpPr>
          <p:nvPr/>
        </p:nvSpPr>
        <p:spPr bwMode="auto">
          <a:xfrm>
            <a:off x="4429124" y="2826127"/>
            <a:ext cx="471487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В области экономических и торговых отношений Франция стала первой страной – почетным гостем Международного экономического форума в Санкт-Петербурге в июне 2010г.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14340" name="Picture 4" descr="http://www.otel-spb.ru/foto_piter/f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7166"/>
            <a:ext cx="4286280" cy="321471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714884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Программа также включила  в себя франко-российские встречи на территории Франции.</a:t>
            </a:r>
            <a:endParaRPr lang="ru-RU" sz="3200" dirty="0"/>
          </a:p>
        </p:txBody>
      </p:sp>
      <p:pic>
        <p:nvPicPr>
          <p:cNvPr id="13313" name="Picture 1" descr="D:\Картинки для презинтации\par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85728"/>
            <a:ext cx="5214974" cy="4171979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1"/>
          <p:cNvSpPr>
            <a:spLocks noChangeArrowheads="1"/>
          </p:cNvSpPr>
          <p:nvPr/>
        </p:nvSpPr>
        <p:spPr bwMode="auto">
          <a:xfrm>
            <a:off x="4143372" y="214290"/>
            <a:ext cx="450056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Медийные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мероприятия, имеющие четкую целевую направленность, отметили важность текущего и будущего сотрудничества во многих областях (энергетика, управление коммунальным хозяйством, жилищное строительство, транспорт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и т.д.)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http://bucaramanga.alianzafrancesa.org.co/IMG/jpg/Franc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3733800" cy="3724275"/>
          </a:xfrm>
          <a:prstGeom prst="rect">
            <a:avLst/>
          </a:prstGeom>
          <a:noFill/>
        </p:spPr>
      </p:pic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37147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ea typeface="Times New Roman" pitchFamily="18" charset="0"/>
                <a:cs typeface="Arial" pitchFamily="34" charset="0"/>
              </a:rPr>
              <a:t>Сотрудничество в космической области заняло почетное место среди других сфер сотрудничества с проектом выставки, связанной с первыми полетами ракетоносителя «Союз» с космодрома в Куру.</a:t>
            </a:r>
            <a:endParaRPr lang="ru-RU" sz="3200" dirty="0" smtClean="0">
              <a:cs typeface="Arial" pitchFamily="34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4" descr="D:\Картинки для презинтации\bordeaux-franc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07225">
            <a:off x="4036204" y="2150596"/>
            <a:ext cx="4563747" cy="3422810"/>
          </a:xfrm>
          <a:prstGeom prst="rect">
            <a:avLst/>
          </a:prstGeom>
          <a:noFill/>
          <a:ln w="57150">
            <a:solidFill>
              <a:schemeClr val="bg1">
                <a:lumMod val="65000"/>
              </a:schemeClr>
            </a:solidFill>
          </a:ln>
        </p:spPr>
      </p:pic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1"/>
          <p:cNvSpPr>
            <a:spLocks noChangeArrowheads="1"/>
          </p:cNvSpPr>
          <p:nvPr/>
        </p:nvSpPr>
        <p:spPr bwMode="auto">
          <a:xfrm>
            <a:off x="142844" y="142852"/>
            <a:ext cx="885831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Одновременно,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Юбифранс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в течение всего этого года осуществляло усиленную работу по проведению рекламных акций, предназначенных, в частности, для расширения круга предприятий, распространяющих в России французский опыт и французский образ жизни.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6286520"/>
            <a:ext cx="6929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http://www.ambafrance-ru.org/france_russie/spip.php?rubrique1647</a:t>
            </a:r>
            <a:endParaRPr lang="ru-RU" dirty="0"/>
          </a:p>
        </p:txBody>
      </p:sp>
      <p:pic>
        <p:nvPicPr>
          <p:cNvPr id="2050" name="Picture 2" descr="D:\Картинки для презинтации\версал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3143248"/>
            <a:ext cx="4357718" cy="3015541"/>
          </a:xfrm>
          <a:prstGeom prst="rect">
            <a:avLst/>
          </a:prstGeom>
          <a:noFill/>
        </p:spPr>
      </p:pic>
      <p:sp>
        <p:nvSpPr>
          <p:cNvPr id="7" name="Стрелка вверх 6">
            <a:hlinkClick r:id="rId6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85729"/>
            <a:ext cx="85011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В это время начинаются частые групповые поездки молодых людей за границу для обучения. </a:t>
            </a:r>
            <a:endParaRPr lang="ru-RU" sz="40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9990" name="Picture 6" descr="http://world.menu.ru/img/0000149/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285992"/>
            <a:ext cx="4643470" cy="4154684"/>
          </a:xfrm>
          <a:prstGeom prst="rect">
            <a:avLst/>
          </a:prstGeom>
          <a:noFill/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/>
              <a:t>Культурные мероприятия являлись объектом особой заботы организаторов Года. </a:t>
            </a:r>
            <a:endParaRPr lang="ru-RU" sz="32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D:\Картинки для презинтации\sacre-coe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68613">
            <a:off x="3961279" y="2265019"/>
            <a:ext cx="4643470" cy="3562205"/>
          </a:xfrm>
          <a:prstGeom prst="rect">
            <a:avLst/>
          </a:prstGeom>
          <a:noFill/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0"/>
            <a:ext cx="88583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Каждое событие готовилось таким образом, чтобы привлечь интерес молодежи наших стран к тому многогранному сотрудничеству, которое связывало нас в прошлом, настоящем и особенно то, которое предполагается в будущем между Францией и Россией.</a:t>
            </a:r>
            <a:endParaRPr lang="ru-RU" sz="2800" dirty="0"/>
          </a:p>
        </p:txBody>
      </p:sp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4214811" y="6286497"/>
            <a:ext cx="571504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100" name="Picture 4" descr="D:\Картинки для презинтации\moulin_rou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2428868"/>
            <a:ext cx="4500594" cy="356189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714356"/>
            <a:ext cx="414340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Петр1 привлекал в Россию для работы французских архитекторов, художников, скульпторов.</a:t>
            </a:r>
          </a:p>
          <a:p>
            <a:endParaRPr lang="ru-RU" dirty="0" smtClean="0"/>
          </a:p>
        </p:txBody>
      </p:sp>
      <p:pic>
        <p:nvPicPr>
          <p:cNvPr id="3075" name="Picture 3" descr="D:\Картинки для презинтации\rus_pi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500306"/>
            <a:ext cx="4413528" cy="3168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9"/>
            <a:ext cx="8643999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Значительную роль в установлении контактов между двумя странами сыграла поездка русского царя во Францию и шестинедельное пребывание его в Париже летом 1717 года.</a:t>
            </a:r>
          </a:p>
          <a:p>
            <a:endParaRPr lang="ru-RU" dirty="0" smtClean="0"/>
          </a:p>
        </p:txBody>
      </p:sp>
      <p:pic>
        <p:nvPicPr>
          <p:cNvPr id="4100" name="Picture 4" descr="D:\Картинки для презинтации\bordeaux-franc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9" y="2643182"/>
            <a:ext cx="5040000" cy="3780000"/>
          </a:xfrm>
          <a:prstGeom prst="rect">
            <a:avLst/>
          </a:prstGeom>
          <a:noFill/>
          <a:ln w="57150">
            <a:solidFill>
              <a:schemeClr val="bg1">
                <a:lumMod val="65000"/>
              </a:schemeClr>
            </a:solidFill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0561" y="142853"/>
            <a:ext cx="442915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Активизация отношений со странами Западной Европы, в частности с Францией, способствовала изменению подхода к светскому воспитанию. Постепенно входит в обычай в русском обществе обучать детей иностранным языкам, танцам, манерам. </a:t>
            </a:r>
            <a:endParaRPr lang="ru-RU" sz="3200" dirty="0"/>
          </a:p>
        </p:txBody>
      </p:sp>
      <p:pic>
        <p:nvPicPr>
          <p:cNvPr id="5122" name="Picture 2" descr="D:\Картинки для презинтации\Agripina%20Vagano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7" y="714356"/>
            <a:ext cx="3245587" cy="496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80010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/>
              <a:t>2010 год был объявлен Годом Франции в России и Годом России во Франции. </a:t>
            </a:r>
          </a:p>
          <a:p>
            <a:pPr algn="ctr"/>
            <a:r>
              <a:rPr lang="ru-RU" sz="3600" i="1" dirty="0" smtClean="0"/>
              <a:t>А чем крепче политические и культурные связи, тем лучше развиваются экономические. </a:t>
            </a:r>
            <a:endParaRPr lang="ru-RU" sz="3600" dirty="0"/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3429000"/>
            <a:ext cx="2194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ANNEE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4071942"/>
            <a:ext cx="24737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FRANCE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1934" y="4071942"/>
            <a:ext cx="3321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ФРАНЦИЯ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4643446"/>
            <a:ext cx="2599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РОССИЯ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43372" y="4643446"/>
            <a:ext cx="22028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RUSSIE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488" y="3429000"/>
            <a:ext cx="1381084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55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1934" y="1071546"/>
            <a:ext cx="48577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/>
          </a:p>
          <a:p>
            <a:r>
              <a:rPr lang="ru-RU" sz="3200" dirty="0" smtClean="0"/>
              <a:t>С начала 1760-х годов влияние французской культуры на развитие русского Просвещения в данный период огромно. Идеи Вольтера, Руссо, Дидро, Гельвеция, Монтескье проникли во все социальные слои образованной России. 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214290"/>
            <a:ext cx="56034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Россия и Век Просвещения</a:t>
            </a:r>
            <a:endParaRPr lang="ru-RU" sz="3600" dirty="0"/>
          </a:p>
        </p:txBody>
      </p:sp>
      <p:pic>
        <p:nvPicPr>
          <p:cNvPr id="164866" name="Picture 2" descr="http://age1751.rpg.bg/wp-content/uploads/2007/11/DiderotVanLo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571612"/>
            <a:ext cx="3801972" cy="4714908"/>
          </a:xfrm>
          <a:prstGeom prst="rect">
            <a:avLst/>
          </a:prstGeom>
          <a:noFill/>
        </p:spPr>
      </p:pic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857233"/>
            <a:ext cx="392909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В  рассматриваемый период Франция </a:t>
            </a:r>
          </a:p>
          <a:p>
            <a:pPr algn="ctr"/>
            <a:r>
              <a:rPr lang="ru-RU" sz="3600" dirty="0" smtClean="0"/>
              <a:t>становится для России источником идей и вдохновляющего опыта. </a:t>
            </a:r>
            <a:endParaRPr lang="ru-RU" sz="3600" dirty="0"/>
          </a:p>
        </p:txBody>
      </p:sp>
      <p:pic>
        <p:nvPicPr>
          <p:cNvPr id="3074" name="Picture 2" descr="D:\Картинки для презинтации\france...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1" y="714357"/>
            <a:ext cx="3640892" cy="557943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9" y="4286256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На сцене общественной жизни России появляются крупнейшие мыслители, ученые, писатели, художники, архитекторы, артисты. </a:t>
            </a:r>
            <a:endParaRPr lang="ru-RU" sz="3600" dirty="0"/>
          </a:p>
        </p:txBody>
      </p:sp>
      <p:pic>
        <p:nvPicPr>
          <p:cNvPr id="3074" name="Picture 2" descr="D:\Картинки для презинтации\1253126892_94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85728"/>
            <a:ext cx="3024000" cy="4032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1571613"/>
            <a:ext cx="4643471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Возникают Академия наук, Академия художеств, создаются галереи, музеи, библиотеки, формируется национальный театр - драматический и музыкальный.</a:t>
            </a:r>
          </a:p>
          <a:p>
            <a:endParaRPr lang="ru-RU" dirty="0" smtClean="0"/>
          </a:p>
        </p:txBody>
      </p:sp>
      <p:pic>
        <p:nvPicPr>
          <p:cNvPr id="3075" name="Picture 3" descr="D:\Картинки для презинтации\WIEN%20OPER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315285">
            <a:off x="5439965" y="3811647"/>
            <a:ext cx="3360000" cy="252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 descr="D:\Картинки для презинтации\France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49581">
            <a:off x="6446961" y="472770"/>
            <a:ext cx="2453331" cy="165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8" name="Picture 6" descr="D:\Картинки для презинтации\02-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18427">
            <a:off x="378868" y="4148408"/>
            <a:ext cx="2491081" cy="226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81" name="Picture 9" descr="D:\Картинки для презинтации\mariinsk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850380">
            <a:off x="287684" y="466057"/>
            <a:ext cx="2381251" cy="1800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трелка вправо 6">
            <a:hlinkClick r:id="rId6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верх 7">
            <a:hlinkClick r:id="rId7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802" y="571480"/>
            <a:ext cx="307183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Высшей точки своего развития дружественные отношения между Россией и Францией достигли в период приезда во Францию великого князя Павла и его супруги Марии Федоровны в 1782 году. </a:t>
            </a:r>
            <a:endParaRPr lang="ru-RU" sz="2800" dirty="0"/>
          </a:p>
        </p:txBody>
      </p:sp>
      <p:pic>
        <p:nvPicPr>
          <p:cNvPr id="4098" name="Picture 2" descr="D:\Картинки для презинтации\782_imgrs0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49" y="1571612"/>
            <a:ext cx="2479227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9745" name="Picture 1" descr="D:\Картинки для презинтации\rus_kupo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71612"/>
            <a:ext cx="2976532" cy="3571900"/>
          </a:xfrm>
          <a:prstGeom prst="rect">
            <a:avLst/>
          </a:prstGeom>
          <a:noFill/>
        </p:spPr>
      </p:pic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"/>
            <a:ext cx="8858312" cy="2654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Великая французская революция и ее влияние на общественную жизнь  России.</a:t>
            </a:r>
          </a:p>
          <a:p>
            <a:r>
              <a:rPr lang="ru-RU" sz="3200" b="1" dirty="0" smtClean="0"/>
              <a:t>     </a:t>
            </a:r>
            <a:r>
              <a:rPr lang="ru-RU" sz="3200" dirty="0" smtClean="0"/>
              <a:t>Июльские события 1789 года во Франции имели особые последствия для России. В Россию хлынул поток эмигрантов-роялистов. </a:t>
            </a:r>
            <a:endParaRPr lang="ru-RU" sz="32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0769" name="Picture 1" descr="D:\Картинки для презинтации\Exc_Suzd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643182"/>
            <a:ext cx="4786346" cy="3589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7620" y="142852"/>
            <a:ext cx="414340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Их общение с русским дворянством привело к тому, что знание французского языка стало непременным требованием для представителей великосветского общества. С этого времени на протяжении всего 19 века французский язык сохранял сильные позиции в русском образованном обществе.</a:t>
            </a:r>
            <a:endParaRPr lang="ru-RU" sz="2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7698" name="Picture 2" descr="http://5-tv.ru/shared/images/balet/balet1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142984"/>
            <a:ext cx="3071834" cy="4286280"/>
          </a:xfrm>
          <a:prstGeom prst="rect">
            <a:avLst/>
          </a:prstGeom>
          <a:noFill/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5" y="285728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 начале 19 столетия идеи французских просветителей и русских "вольнодумцев" стали источниками декабристской идеологии. </a:t>
            </a:r>
            <a:endParaRPr lang="ru-RU" sz="3600" dirty="0"/>
          </a:p>
        </p:txBody>
      </p:sp>
      <p:pic>
        <p:nvPicPr>
          <p:cNvPr id="2050" name="Picture 2" descr="F:\2009-10-14 Франция Копия фото мой фотоаппарат\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285992"/>
            <a:ext cx="5334037" cy="4000528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1" y="214291"/>
            <a:ext cx="385765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В 20 веке взаимосвязи России и Франции вышли на новый уровень развития. В сложившихся исторических обстоятельствах Париж оказался одной из литературных столиц для русской эмиграции. </a:t>
            </a:r>
            <a:endParaRPr lang="ru-RU" sz="3200" dirty="0"/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5650" name="Picture 2" descr="http://rusmilestones.ru/milestones/dataphotos/nab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285860"/>
            <a:ext cx="2928958" cy="3933172"/>
          </a:xfrm>
          <a:prstGeom prst="rect">
            <a:avLst/>
          </a:prstGeom>
          <a:noFill/>
        </p:spPr>
      </p:pic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6315" y="285729"/>
            <a:ext cx="414340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Многие поэты, прозаики, критики, публицисты после октябрьских событий 1917 года нашли во Франции вынужденное пристанище, а для некоторых из них со временем эта страна стала вторым домом.</a:t>
            </a:r>
            <a:endParaRPr lang="ru-RU" sz="32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5650" name="Picture 2" descr="http://bucaramanga.alianzafrancesa.org.co/IMG/jpg/Franc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14488"/>
            <a:ext cx="3733800" cy="3724275"/>
          </a:xfrm>
          <a:prstGeom prst="rect">
            <a:avLst/>
          </a:prstGeom>
          <a:noFill/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571480"/>
            <a:ext cx="692948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/>
              <a:t>Финансовый кризис не помешал развитию двусторонних отношений России и Франции, наоборот, в ближайшее время нашим странам предстоит вывести их на новый уровень. </a:t>
            </a:r>
            <a:endParaRPr lang="ru-RU" sz="3600" dirty="0"/>
          </a:p>
        </p:txBody>
      </p:sp>
      <p:pic>
        <p:nvPicPr>
          <p:cNvPr id="189442" name="Picture 2" descr="http://minstm.gov.ru/.cmsc/upload/images/Rus_Fr.jpg?120x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214818"/>
            <a:ext cx="2667000" cy="2000250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Tm="7094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628" y="785794"/>
            <a:ext cx="378621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Критик Александр Бенуа называл Москву этого времени «городом Гогена, Сезанна и Матисса».</a:t>
            </a: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D:\Картинки для презинтации\1249289940_12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08831">
            <a:off x="544863" y="1876764"/>
            <a:ext cx="3783785" cy="2520000"/>
          </a:xfrm>
          <a:prstGeom prst="rect">
            <a:avLst/>
          </a:prstGeom>
          <a:noFill/>
        </p:spPr>
      </p:pic>
      <p:pic>
        <p:nvPicPr>
          <p:cNvPr id="1027" name="Picture 3" descr="D:\Картинки для презинтации\1249290790_87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16769">
            <a:off x="4480181" y="3885464"/>
            <a:ext cx="3772459" cy="2520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142852"/>
            <a:ext cx="80724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Русско-французские культурные связи на рубеже 20 века.</a:t>
            </a:r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4876" y="214290"/>
            <a:ext cx="385762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Но наиболее символической значимостью для развития глубинных связей между Францией и Россией становится факт многочисленных приглашений российскими купцами французских художников в Москву. </a:t>
            </a:r>
            <a:endParaRPr lang="ru-RU" sz="2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2578" name="Picture 2" descr="Файл:Jean-Marc Nattier 00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14290"/>
            <a:ext cx="3714776" cy="51035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5357826"/>
            <a:ext cx="4188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Французский художник Жан-Марк Натье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5857892"/>
            <a:ext cx="8286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http://ru.wikipedia.org/wiki/%D0%96%D0%B0%D0%BD-%D0%9C%D0%B0%D1%80%D0%BA_%D0%9D%D0%B0%D1%82%D1%8C%D0%B5</a:t>
            </a:r>
            <a:endParaRPr lang="ru-RU" dirty="0"/>
          </a:p>
        </p:txBody>
      </p:sp>
      <p:sp>
        <p:nvSpPr>
          <p:cNvPr id="8" name="Стрелка вверх 7">
            <a:hlinkClick r:id="rId6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1" y="357166"/>
            <a:ext cx="378621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Апогеем тогдашних непрекращающихся контактов между Москвой и Парижем стал приезд к Щукину Матисса для размещения панно "Музыка" и    "Танец", которые выставлены ныне в Эрмитаже.</a:t>
            </a:r>
            <a:endParaRPr lang="ru-RU" sz="3200" dirty="0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2578" name="Picture 2" descr="Анри Матисс: Музы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13369">
            <a:off x="5163556" y="575850"/>
            <a:ext cx="3333750" cy="2162176"/>
          </a:xfrm>
          <a:prstGeom prst="rect">
            <a:avLst/>
          </a:prstGeom>
          <a:noFill/>
        </p:spPr>
      </p:pic>
      <p:pic>
        <p:nvPicPr>
          <p:cNvPr id="152584" name="Picture 8" descr="Файл:Tanez matiss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56050">
            <a:off x="4357687" y="3357562"/>
            <a:ext cx="3765556" cy="2500330"/>
          </a:xfrm>
          <a:prstGeom prst="rect">
            <a:avLst/>
          </a:prstGeom>
          <a:noFill/>
        </p:spPr>
      </p:pic>
      <p:sp>
        <p:nvSpPr>
          <p:cNvPr id="8" name="Стрелка вверх 7">
            <a:hlinkClick r:id="rId6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3" y="428604"/>
            <a:ext cx="87154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Рассматривая вопрос о русско-французских культурных связях начала 20 столетия нельзя не вспомнить деятельность Сергея Павловича Дягилева в этом направлении.</a:t>
            </a:r>
            <a:endParaRPr lang="ru-RU" sz="2800" dirty="0"/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1554" name="Picture 2" descr="Файл:Sergej Diaghilev (1872-1929) ritratto da Valentin Aleksandrovich Serov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1857364"/>
            <a:ext cx="3929090" cy="4623822"/>
          </a:xfrm>
          <a:prstGeom prst="rect">
            <a:avLst/>
          </a:prstGeom>
          <a:noFill/>
        </p:spPr>
      </p:pic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8" y="1142984"/>
            <a:ext cx="321471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С 1906 года начинается многолетняя дягилевская эпопея пропаганды русского искусства за рубежом. </a:t>
            </a:r>
            <a:endParaRPr lang="ru-RU" sz="3200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1" name="Picture 3" descr="D:\Картинки для презинтации\1249289812_92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40508">
            <a:off x="415906" y="1448636"/>
            <a:ext cx="5027027" cy="33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43570" y="214290"/>
            <a:ext cx="335755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Выставка русского изобразительного искусства ,цикл Русских исторических концертов ,серия Русских сезонов (балетные и оперные спектакли).</a:t>
            </a:r>
            <a:endParaRPr lang="ru-RU" sz="3200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4214811" y="6286497"/>
            <a:ext cx="571504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9506" name="Picture 2" descr="Файл:Russia-2000-stamp-Sergei Diaghilev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142984"/>
            <a:ext cx="4877581" cy="35004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5500702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http://www.tretyakovgallery.ru/ru/calendar/exhibitions/exhibitions1680/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471490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Дружеские и конструктивные взаимоотношения с Францией в области культуры во все времена были очень важны для России. Организованные в разные годы мероприятия непременно становились центральными событиями российской культурной жизни.</a:t>
            </a:r>
            <a:endParaRPr lang="ru-RU" sz="3200" dirty="0"/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Картинки для презинтации\46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071546"/>
            <a:ext cx="3841184" cy="4667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 для презинтации\1253195598_75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8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714356"/>
            <a:ext cx="73052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Живопись. 21 век.</a:t>
            </a:r>
            <a:endParaRPr lang="ru-RU" sz="72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85721" y="642919"/>
            <a:ext cx="8358247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2010 год объявлен нашими правительствами годом России во Франции и Франции в России. К этому событию Музей Москвы подготовил выставку "Москва-Париж. Сплетение судеб", отражающую историю культурных и семейных связей России и Франции. </a:t>
            </a:r>
            <a:endParaRPr lang="ru-RU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D:\Картинки для презинтации\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786058"/>
            <a:ext cx="2518190" cy="3357586"/>
          </a:xfrm>
          <a:prstGeom prst="rect">
            <a:avLst/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pic>
        <p:nvPicPr>
          <p:cNvPr id="1028" name="Picture 4" descr="D:\Картинки для презинтации\1248440713_85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5" y="2786058"/>
            <a:ext cx="2214577" cy="3406632"/>
          </a:xfrm>
          <a:prstGeom prst="rect">
            <a:avLst/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142852"/>
            <a:ext cx="83769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Выставка «Москва-Париж. Сплетение судеб».</a:t>
            </a:r>
            <a:endParaRPr lang="ru-RU" sz="32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71604" y="6357958"/>
            <a:ext cx="5572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http://www.mosmuseum.ru/rus/moscow/afisha.shtml</a:t>
            </a:r>
            <a:endParaRPr lang="ru-RU" dirty="0"/>
          </a:p>
        </p:txBody>
      </p:sp>
      <p:sp>
        <p:nvSpPr>
          <p:cNvPr id="10" name="Стрелка вверх 9">
            <a:hlinkClick r:id="rId7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6313" y="285728"/>
            <a:ext cx="3929091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/>
              <a:t>На выставке представлены художественные произведения, портреты, фотографии и материалы из семейных архивов известных французских фамилий и династий, которые в Москве на протяжении трех столетий играли значительную роль в политике, экономике, искусстве и культуре.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D:\Картинки для презинтации\1249290790_87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1857364"/>
            <a:ext cx="4149703" cy="27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ретьяковская галерея и музеи Франции обменяются выставками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 bwMode="auto">
          <a:xfrm rot="21232436">
            <a:off x="305705" y="3474831"/>
            <a:ext cx="2296033" cy="1836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 rot="21210965">
            <a:off x="155899" y="3065424"/>
            <a:ext cx="243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Культура двух народов</a:t>
            </a:r>
            <a:endParaRPr lang="ru-RU" dirty="0"/>
          </a:p>
        </p:txBody>
      </p:sp>
      <p:pic>
        <p:nvPicPr>
          <p:cNvPr id="9" name="Picture 2" descr="D:\Школа\paris-moscow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 rot="586686">
            <a:off x="6063524" y="3480328"/>
            <a:ext cx="2440021" cy="1789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 rot="569743">
            <a:off x="6516407" y="3034185"/>
            <a:ext cx="2172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Две столицы мира</a:t>
            </a:r>
            <a:endParaRPr lang="ru-RU" sz="1400" dirty="0"/>
          </a:p>
        </p:txBody>
      </p:sp>
      <p:pic>
        <p:nvPicPr>
          <p:cNvPr id="1026" name="Picture 2" descr="D:\Школа\sarkozy_medvedev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40" y="3929066"/>
            <a:ext cx="23976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714612" y="1000108"/>
            <a:ext cx="3286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Развитие двусторонних отношений</a:t>
            </a:r>
            <a:endParaRPr lang="ru-RU" sz="1600" dirty="0"/>
          </a:p>
        </p:txBody>
      </p:sp>
      <p:pic>
        <p:nvPicPr>
          <p:cNvPr id="2050" name="Picture 2" descr="D:\Школа\AnnaYaroslavna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14744" y="1500174"/>
            <a:ext cx="990600" cy="127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3000364" y="3214686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Календарь событий года Франция-Россия 2010</a:t>
            </a:r>
            <a:endParaRPr lang="ru-RU" dirty="0"/>
          </a:p>
        </p:txBody>
      </p:sp>
    </p:spTree>
  </p:cSld>
  <p:clrMapOvr>
    <a:masterClrMapping/>
  </p:clrMapOvr>
  <p:transition advTm="5297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14291"/>
            <a:ext cx="7929619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800" b="1" dirty="0" smtClean="0"/>
              <a:t>Выставка "М.Ларионов - Н.Гончарова. "Парижская жизнь" </a:t>
            </a:r>
            <a:r>
              <a:rPr lang="ru-RU" sz="2800" dirty="0" smtClean="0"/>
              <a:t>(Парижское наследие). 2009 год. Государственная Третьяковская галерея.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1" y="4929198"/>
            <a:ext cx="878687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Около 300 произведений (100 живописных и 200 графических работ), а также фотографии, театральные работы, иллюстрации из архива М.Ларионова и Н.Гончаровой. </a:t>
            </a:r>
            <a:endParaRPr lang="ru-RU" sz="2800" dirty="0"/>
          </a:p>
        </p:txBody>
      </p:sp>
      <p:pic>
        <p:nvPicPr>
          <p:cNvPr id="4" name="Picture 3" descr="D:\Картинки для презинтации\1253126659_54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3" y="1714488"/>
            <a:ext cx="4096639" cy="3024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3" y="142852"/>
            <a:ext cx="414340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Она является результатом многолетнего изучения, обработки и реставрации уникального наследия художников, поступившего в Третьяковскую галерею в 1989 году. Парижский период деятельности Ларионова и Гончаровой отличает тесная связь с артистической жизнью Парижа, его искусством и бытом. </a:t>
            </a:r>
            <a:endParaRPr lang="ru-RU" sz="2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9266" name="Picture 2" descr="Государственная Третьяковская галере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571612"/>
            <a:ext cx="4516931" cy="3357586"/>
          </a:xfrm>
          <a:prstGeom prst="rect">
            <a:avLst/>
          </a:prstGeom>
          <a:noFill/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57818" y="214291"/>
            <a:ext cx="3500463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Выставка "Святая Русь"</a:t>
            </a:r>
            <a:r>
              <a:rPr lang="ru-RU" sz="2800" dirty="0" smtClean="0"/>
              <a:t>. Декабрь 2009 - март 2010. Музей Лувр. Париж. Франция.</a:t>
            </a:r>
            <a:br>
              <a:rPr lang="ru-RU" sz="2800" dirty="0" smtClean="0"/>
            </a:br>
            <a:r>
              <a:rPr lang="ru-RU" sz="2800" dirty="0" smtClean="0"/>
              <a:t>Французские партнеры с особой тщательностью готовят амбициозный проект "Святая Русь", который представит европейским зрителям древнерусское искусство. </a:t>
            </a:r>
            <a:endParaRPr lang="ru-RU" sz="2800" dirty="0"/>
          </a:p>
        </p:txBody>
      </p:sp>
      <p:pic>
        <p:nvPicPr>
          <p:cNvPr id="1028" name="Picture 4" descr="Музей Лув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18194">
            <a:off x="330312" y="1712563"/>
            <a:ext cx="4473055" cy="298800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7" y="4429133"/>
            <a:ext cx="81439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Экспозиция станет кульминационным проектом цикла выставок Лувра, посвященных византийскому и восточнохристианскому искусству. </a:t>
            </a:r>
            <a:endParaRPr lang="ru-RU" sz="32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2098" name="Picture 2" descr="http://1723.ru/read/region/hram/hram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14290"/>
            <a:ext cx="2857520" cy="4034146"/>
          </a:xfrm>
          <a:prstGeom prst="rect">
            <a:avLst/>
          </a:prstGeom>
          <a:noFill/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42853"/>
            <a:ext cx="7715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Выставка "Русская живопись эпохи романтизма"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 2010 год. Musee de la vie romantique. Париж. Франция.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4714884"/>
            <a:ext cx="8358247" cy="200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Организаторы выставки сознательно остановились на одном виде искусства, так как, в отличие от стилей XVIII столетия (барокко, рококо, классицизм), романтизм получил весьма слабое отражение в архитектуре и скульптуре; с наибольшей силой он проявил себя в живописи и графике. </a:t>
            </a:r>
            <a:endParaRPr lang="ru-RU" sz="2400" dirty="0"/>
          </a:p>
        </p:txBody>
      </p:sp>
      <p:pic>
        <p:nvPicPr>
          <p:cNvPr id="5123" name="Picture 3" descr="D:\Картинки для презинтации\1253195598_75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1" y="1000109"/>
            <a:ext cx="4786347" cy="3593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1" y="214290"/>
            <a:ext cx="864399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История русского романтизма в картинах будет показана в парижском музее Жорж Санд и Шопена, который французы, со всеми на то основаниями, называют </a:t>
            </a:r>
            <a:r>
              <a:rPr lang="en-US" sz="2800" dirty="0" smtClean="0"/>
              <a:t>“</a:t>
            </a:r>
            <a:r>
              <a:rPr lang="ru-RU" sz="2800" dirty="0" smtClean="0"/>
              <a:t>Музеем романтичной жизни</a:t>
            </a:r>
            <a:r>
              <a:rPr lang="en-US" sz="2800" dirty="0" smtClean="0"/>
              <a:t>”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6147" name="Picture 3" descr="D:\Картинки для презинтации\1251359212_51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000240"/>
            <a:ext cx="4691351" cy="39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Сорбонна (Sorbonne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214290"/>
            <a:ext cx="59618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Высшее образование.</a:t>
            </a:r>
            <a:endParaRPr lang="ru-RU" sz="48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0"/>
            <a:ext cx="78581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Сотрудничество в области высшего образования</a:t>
            </a:r>
          </a:p>
          <a:p>
            <a:r>
              <a:rPr lang="ru-RU" sz="2800" dirty="0" smtClean="0"/>
              <a:t>Отдел по межвузовскому сотрудничеству является связующим звеном между российскими и французскими представителями высшего образования. </a:t>
            </a:r>
            <a:endParaRPr lang="ru-RU" sz="2800" dirty="0"/>
          </a:p>
        </p:txBody>
      </p:sp>
      <p:pic>
        <p:nvPicPr>
          <p:cNvPr id="6150" name="Picture 6" descr="ftexc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928802"/>
            <a:ext cx="5572164" cy="4179123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hlinkClick r:id="rId4"/>
          </p:cNvPr>
          <p:cNvSpPr/>
          <p:nvPr/>
        </p:nvSpPr>
        <p:spPr>
          <a:xfrm>
            <a:off x="1142976" y="6286520"/>
            <a:ext cx="67866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http://www.ambafrance-ru.org/france_russie/spip.php?rubrique413</a:t>
            </a:r>
            <a:endParaRPr lang="ru-RU" dirty="0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9124" y="214290"/>
            <a:ext cx="442912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Его основные задачи: способствовать развитию связей между вузами двух стран, содействовать организации встреч между преподавателями и учеными, поддерживать создание и работу совместных образовательных программ. </a:t>
            </a:r>
            <a:endParaRPr lang="ru-RU" sz="3200" dirty="0"/>
          </a:p>
        </p:txBody>
      </p:sp>
      <p:pic>
        <p:nvPicPr>
          <p:cNvPr id="3" name="Picture 4" descr="http://www.sodis.ru/imageservlet?id=44177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71546"/>
            <a:ext cx="3571900" cy="49847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407196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Отдел активно сотрудничает с российскими представителями министерства образования и его составляющими с целью обеспечения оптимальных условий для развития двусторонних отношений.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8913" name="Picture 1" descr="D:\Картинки для презинтации\arco-del-triunfo-009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51933">
            <a:off x="3808236" y="548954"/>
            <a:ext cx="4956875" cy="371765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142853"/>
            <a:ext cx="628654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История русско-французских связей уходит своими корнями в далекие времена, когда французский король Генрих 1 задумал жениться на "воплощении мудрости и красоты". Двадцатисемилетняя киевская княжна Анна Ярославна становится французской королевой. </a:t>
            </a:r>
          </a:p>
        </p:txBody>
      </p:sp>
      <p:pic>
        <p:nvPicPr>
          <p:cNvPr id="1026" name="Picture 2" descr="D:\Школа\AnnaYaroslav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143116"/>
            <a:ext cx="1656720" cy="2124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5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6286520"/>
            <a:ext cx="4520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6"/>
              </a:rPr>
              <a:t>http://vladimirbubnov.narod.ru/rus_frn1.html</a:t>
            </a:r>
            <a:endParaRPr lang="ru-RU" dirty="0"/>
          </a:p>
        </p:txBody>
      </p:sp>
      <p:sp>
        <p:nvSpPr>
          <p:cNvPr id="7" name="Стрелка вверх 6">
            <a:hlinkClick r:id="rId7" action="ppaction://hlinksldjump"/>
          </p:cNvPr>
          <p:cNvSpPr/>
          <p:nvPr/>
        </p:nvSpPr>
        <p:spPr>
          <a:xfrm>
            <a:off x="7929586" y="6286496"/>
            <a:ext cx="571504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custDataLst>
      <p:tags r:id="rId1"/>
    </p:custDataLst>
  </p:cSld>
  <p:clrMapOvr>
    <a:masterClrMapping/>
  </p:clrMapOvr>
  <p:transition advTm="7609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749457"/>
            <a:ext cx="88583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Кроме того, в его задачи входит сопровождение российских студентов и исследователей, желающих поехать во Францию для продолжения обучения, проведения научных исследований, участия в семинарах, конгрессах и коллоквиумах, способствующих тем самым развитию научных обменов между нашими странами. </a:t>
            </a:r>
            <a:endParaRPr lang="ru-RU" sz="2800" dirty="0"/>
          </a:p>
        </p:txBody>
      </p:sp>
      <p:pic>
        <p:nvPicPr>
          <p:cNvPr id="2050" name="Picture 2" descr="Сорбон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42852"/>
            <a:ext cx="4660497" cy="3500462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4214811" y="6286497"/>
            <a:ext cx="571504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14414" y="214290"/>
            <a:ext cx="2571768" cy="1162050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Париж и </a:t>
            </a:r>
            <a:br>
              <a:rPr lang="ru-RU" sz="3600" dirty="0" smtClean="0"/>
            </a:br>
            <a:r>
              <a:rPr lang="ru-RU" sz="3600" dirty="0" smtClean="0"/>
              <a:t> Москва</a:t>
            </a:r>
            <a:endParaRPr lang="ru-RU" sz="3600" dirty="0"/>
          </a:p>
        </p:txBody>
      </p:sp>
      <p:pic>
        <p:nvPicPr>
          <p:cNvPr id="1027" name="Picture 3" descr="D:\Школа\Старый Париж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0842664">
            <a:off x="4323504" y="360099"/>
            <a:ext cx="3594375" cy="270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357158" y="1428736"/>
            <a:ext cx="3786214" cy="5143536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3600" dirty="0"/>
              <a:t>Все знают, что Москва — сердце России и символ страны, которую иностранцы называли Московией. Таким же символом Запада в глазах русского человека до недавнего времени был Париж. Различие облика Старой Москвы и Старого Парижа отражало разницу традиционных русской и западноевропейской градостроительных культур. </a:t>
            </a:r>
          </a:p>
        </p:txBody>
      </p:sp>
      <p:pic>
        <p:nvPicPr>
          <p:cNvPr id="1028" name="Picture 4" descr="D:\Школа\Старая Моск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74756">
            <a:off x="4791853" y="3859660"/>
            <a:ext cx="3422539" cy="2570922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верх 8">
            <a:hlinkClick r:id="rId6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40719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/>
              <a:t>“</a:t>
            </a:r>
            <a:r>
              <a:rPr lang="ru-RU" sz="2800" dirty="0" smtClean="0"/>
              <a:t>Париж-праздник, который всегда с тобой</a:t>
            </a:r>
            <a:r>
              <a:rPr lang="en-US" sz="2800" dirty="0" smtClean="0"/>
              <a:t>”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3" name="Picture 2" descr="D:\Школа\Сена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1643050"/>
            <a:ext cx="3642111" cy="307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628" y="357167"/>
            <a:ext cx="36433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/>
              <a:t>“</a:t>
            </a:r>
            <a:r>
              <a:rPr lang="ru-RU" sz="2800" dirty="0" smtClean="0"/>
              <a:t>Москва... как много в этом звуке…</a:t>
            </a:r>
            <a:r>
              <a:rPr lang="en-US" sz="2800" dirty="0" smtClean="0"/>
              <a:t>”</a:t>
            </a:r>
            <a:endParaRPr lang="ru-RU" sz="2800" dirty="0"/>
          </a:p>
        </p:txBody>
      </p:sp>
      <p:pic>
        <p:nvPicPr>
          <p:cNvPr id="5" name="Picture 3" descr="D:\Школа\moscow_1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1643051"/>
            <a:ext cx="371477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4214811" y="6286497"/>
            <a:ext cx="571504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Картинки для презинтации\1249291116_2873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 contrast="-40000"/>
          </a:blip>
          <a:srcRect/>
          <a:stretch>
            <a:fillRect/>
          </a:stretch>
        </p:blipFill>
        <p:spPr bwMode="auto">
          <a:xfrm>
            <a:off x="-1" y="0"/>
            <a:ext cx="914489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1643050"/>
            <a:ext cx="807249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Праздник, который всегда с тобой</a:t>
            </a:r>
            <a:r>
              <a:rPr 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”</a:t>
            </a: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,-так написал в прошлом веке о Париже Хемингуэй.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5" y="4000505"/>
            <a:ext cx="87154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 каждым восходом солнца Париж меняет свой облик. Он становится то строгим величественным, то загадочным, но всегда</a:t>
            </a:r>
          </a:p>
          <a:p>
            <a:r>
              <a:rPr lang="ru-RU" sz="2800" dirty="0" smtClean="0"/>
              <a:t>притягательным и праздничным городом, который у всех на устах.</a:t>
            </a:r>
            <a:endParaRPr lang="ru-RU" sz="2800" dirty="0"/>
          </a:p>
        </p:txBody>
      </p:sp>
      <p:pic>
        <p:nvPicPr>
          <p:cNvPr id="2050" name="Picture 2" descr="D:\Картинки для презинтации\fr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14290"/>
            <a:ext cx="5480392" cy="3528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57817" y="142853"/>
            <a:ext cx="3643339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Он все время умел поддерживать свою созидательную энергию в бесконечном торжестве своего мифа и мастерски находил способы заставить говорить о себе посредством музыки, театра, живописи, кино, литературы и архитектуры.</a:t>
            </a:r>
          </a:p>
          <a:p>
            <a:endParaRPr lang="ru-RU" dirty="0"/>
          </a:p>
        </p:txBody>
      </p:sp>
      <p:pic>
        <p:nvPicPr>
          <p:cNvPr id="3074" name="Picture 2" descr="D:\Картинки для презинтации\WIEN%20OPER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45638">
            <a:off x="2192967" y="541900"/>
            <a:ext cx="2880000" cy="2160000"/>
          </a:xfrm>
          <a:prstGeom prst="rect">
            <a:avLst/>
          </a:prstGeom>
          <a:noFill/>
        </p:spPr>
      </p:pic>
      <p:pic>
        <p:nvPicPr>
          <p:cNvPr id="3075" name="Picture 3" descr="D:\Картинки для презинтации\cinema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22498">
            <a:off x="411294" y="2395492"/>
            <a:ext cx="2848220" cy="1728000"/>
          </a:xfrm>
          <a:prstGeom prst="rect">
            <a:avLst/>
          </a:prstGeom>
          <a:noFill/>
        </p:spPr>
      </p:pic>
      <p:pic>
        <p:nvPicPr>
          <p:cNvPr id="3077" name="Picture 5" descr="Париж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07989">
            <a:off x="1733439" y="4109436"/>
            <a:ext cx="3253007" cy="2160000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6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верх 6">
            <a:hlinkClick r:id="rId7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>
            <a:hlinkClick r:id="rId8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2"/>
            <a:ext cx="3929091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Париж- город постоянно меняющийся и не боящийся вызовов, смело навязывающий всем вокруг заразительную молодость самых дерзких авангардистских проектов и в то же время похожий на гранд-даму, всегда способную на провокацию и обольщение.</a:t>
            </a:r>
            <a:endParaRPr lang="ru-RU" sz="2800" dirty="0"/>
          </a:p>
        </p:txBody>
      </p:sp>
      <p:pic>
        <p:nvPicPr>
          <p:cNvPr id="16389" name="Picture 5" descr="http://www.kypikartiny.ru/download/gallery/img_full/1253283510_51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357298"/>
            <a:ext cx="5067360" cy="4140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1" y="142853"/>
            <a:ext cx="44291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Но прежде всего Париж- это состояние души,  воображаемый мир, великая незамутненная мечта, живая легенда, которая привлекает, захватывая власть над сознанием.</a:t>
            </a:r>
            <a:endParaRPr lang="ru-RU" sz="3200" dirty="0"/>
          </a:p>
        </p:txBody>
      </p:sp>
      <p:pic>
        <p:nvPicPr>
          <p:cNvPr id="15361" name="Picture 1" descr="D:\Картинки для презинтации\HG1090~Paris-Francia-vista-de-la-torre-Eiffel-Poste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1500174"/>
            <a:ext cx="3552720" cy="4716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5" y="214290"/>
            <a:ext cx="87572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Если есть  в мире город, претендующий на роль колыбели авангарда, то это именно Париж.</a:t>
            </a:r>
            <a:endParaRPr lang="ru-RU" sz="3200" dirty="0"/>
          </a:p>
        </p:txBody>
      </p:sp>
      <p:pic>
        <p:nvPicPr>
          <p:cNvPr id="14338" name="Picture 2" descr="http://www.kypikartiny.ru/download/gallery/img_full/1253283616_15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643050"/>
            <a:ext cx="6343651" cy="47625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04"/>
            <a:ext cx="38576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Здесь начинались самые яростные политические, культурные, художественные и социальные перевороты: </a:t>
            </a:r>
            <a:endParaRPr lang="ru-RU" sz="32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1" descr="D:\Картинки для презинтации\moulin_rou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1928802"/>
            <a:ext cx="5119700" cy="4051877"/>
          </a:xfrm>
          <a:prstGeom prst="rect">
            <a:avLst/>
          </a:prstGeom>
          <a:noFill/>
        </p:spPr>
      </p:pic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6439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Она по преданию основала аббатство в Санлисе, где, говорят, и была похоронена. По другой версии, Анна покинула Францию и возвратилась на родину, по которой сильно тосковала.</a:t>
            </a:r>
          </a:p>
          <a:p>
            <a:endParaRPr lang="ru-RU" sz="3200" dirty="0"/>
          </a:p>
        </p:txBody>
      </p:sp>
      <p:pic>
        <p:nvPicPr>
          <p:cNvPr id="4098" name="Picture 2" descr="D:\Картинки для презинтации\310px-Senlis_-_general_view_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5" y="2428868"/>
            <a:ext cx="5651847" cy="4248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верх 6">
            <a:hlinkClick r:id="rId4" action="ppaction://hlinksldjump"/>
          </p:cNvPr>
          <p:cNvSpPr/>
          <p:nvPr/>
        </p:nvSpPr>
        <p:spPr>
          <a:xfrm>
            <a:off x="7858148" y="6286496"/>
            <a:ext cx="571504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Tm="4234">
    <p:wedg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2928934"/>
            <a:ext cx="6643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       от Реформации до канкана</a:t>
            </a:r>
            <a:endParaRPr lang="ru-RU" sz="3200" dirty="0"/>
          </a:p>
        </p:txBody>
      </p:sp>
      <p:pic>
        <p:nvPicPr>
          <p:cNvPr id="7170" name="Picture 2" descr="Французская революция – хлебный бу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52"/>
            <a:ext cx="3517551" cy="2880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1" name="Picture 3" descr="D:\Картинки для презинтации\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3643314"/>
            <a:ext cx="4260953" cy="2844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571612"/>
            <a:ext cx="37862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от кубизма до волнений 1968 года</a:t>
            </a:r>
            <a:endParaRPr lang="ru-RU" sz="3200" dirty="0"/>
          </a:p>
        </p:txBody>
      </p:sp>
      <p:pic>
        <p:nvPicPr>
          <p:cNvPr id="6148" name="Picture 4" descr="Метценже &quot;Натюрморт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14290"/>
            <a:ext cx="3225317" cy="3924000"/>
          </a:xfrm>
          <a:prstGeom prst="rect">
            <a:avLst/>
          </a:prstGeom>
          <a:noFill/>
        </p:spPr>
      </p:pic>
      <p:pic>
        <p:nvPicPr>
          <p:cNvPr id="6150" name="Picture 6" descr="http://pics.livejournal.com/chernovv/pic/007g6ryh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571876"/>
            <a:ext cx="4572516" cy="3060000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5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7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9"/>
            <a:ext cx="77130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от моды до архитектуры и кинематографа.</a:t>
            </a:r>
            <a:endParaRPr lang="ru-RU" sz="3200" dirty="0"/>
          </a:p>
        </p:txBody>
      </p:sp>
      <p:pic>
        <p:nvPicPr>
          <p:cNvPr id="4098" name="Picture 2" descr="Chan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85860"/>
            <a:ext cx="2381250" cy="39624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00" name="Picture 4" descr="http://www.prostir.museum/images/06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16945">
            <a:off x="3319574" y="1416931"/>
            <a:ext cx="3120000" cy="234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6" descr="http://chechnya.gov.ru/pics/den_kin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27469">
            <a:off x="5564385" y="3929823"/>
            <a:ext cx="2842560" cy="226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верх 6">
            <a:hlinkClick r:id="rId6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>
            <a:hlinkClick r:id="rId7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3" y="5072074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Почти все выдающиеся писатели и художники, начиная с середины 19 века, жили и мечтали в Париже.</a:t>
            </a:r>
            <a:endParaRPr lang="ru-RU" sz="3200" dirty="0"/>
          </a:p>
        </p:txBody>
      </p:sp>
      <p:pic>
        <p:nvPicPr>
          <p:cNvPr id="3074" name="Picture 2" descr="http://www.gelios-arv.ru/imgs/4u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29366">
            <a:off x="1025373" y="874315"/>
            <a:ext cx="2502720" cy="2844000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</a:ln>
        </p:spPr>
      </p:pic>
      <p:pic>
        <p:nvPicPr>
          <p:cNvPr id="3076" name="Picture 4" descr="http://art.nolinsk.ru/art/smallpic/nreri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57808">
            <a:off x="5062841" y="909591"/>
            <a:ext cx="2362500" cy="3024000"/>
          </a:xfrm>
          <a:prstGeom prst="rect">
            <a:avLst/>
          </a:prstGeom>
          <a:noFill/>
          <a:ln w="57150">
            <a:solidFill>
              <a:schemeClr val="bg1">
                <a:lumMod val="75000"/>
              </a:schemeClr>
            </a:solidFill>
          </a:ln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3" y="142853"/>
            <a:ext cx="47149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Париж- город, где реальность и литература всегда переплетались, как в некоем мире грез.</a:t>
            </a:r>
            <a:endParaRPr lang="ru-RU" sz="32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1618" name="Picture 2" descr="http://img-fotki.yandex.ru/get/6/slavado.5/0_8501_d442b10f_-1-or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357430"/>
            <a:ext cx="5457825" cy="3886200"/>
          </a:xfrm>
          <a:prstGeom prst="rect">
            <a:avLst/>
          </a:prstGeom>
          <a:noFill/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7" y="142852"/>
            <a:ext cx="635798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Он обладает уникальным даром всепоглощающей привлекательности и заражает нас своей вечной и непреодолимой радостью жизни.</a:t>
            </a:r>
            <a:endParaRPr lang="ru-RU" sz="2800" dirty="0"/>
          </a:p>
        </p:txBody>
      </p:sp>
      <p:pic>
        <p:nvPicPr>
          <p:cNvPr id="1026" name="Picture 2" descr="D:\Картинки для презинтации\paris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31" y="2071678"/>
            <a:ext cx="4566596" cy="43200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ама.Франция\2009-10-21\3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4" name="TextBox 3"/>
          <p:cNvSpPr txBox="1"/>
          <p:nvPr/>
        </p:nvSpPr>
        <p:spPr>
          <a:xfrm>
            <a:off x="642910" y="285728"/>
            <a:ext cx="77853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Музей под открытым небом.</a:t>
            </a:r>
            <a:endParaRPr lang="ru-RU" sz="4800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Париж зародился на двух небольших островах на Сене, где находятся некоторые из самых значительных памятников столицы.</a:t>
            </a:r>
            <a:endParaRPr lang="ru-RU" sz="3200" dirty="0"/>
          </a:p>
        </p:txBody>
      </p:sp>
      <p:pic>
        <p:nvPicPr>
          <p:cNvPr id="5122" name="Picture 2" descr="D:\Картинки для презинтации\Се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143116"/>
            <a:ext cx="6156000" cy="410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72066" y="1428736"/>
            <a:ext cx="392876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Собор Парижской Богоматери- это один из главных символов</a:t>
            </a:r>
          </a:p>
          <a:p>
            <a:pPr algn="ctr"/>
            <a:r>
              <a:rPr lang="ru-RU" sz="3200" dirty="0" smtClean="0"/>
              <a:t>не только Парижа, но и всей Франции. Как писал Виктор Гюго, его фасад </a:t>
            </a:r>
            <a:r>
              <a:rPr lang="en-US" sz="3200" dirty="0" smtClean="0"/>
              <a:t>“</a:t>
            </a:r>
            <a:r>
              <a:rPr lang="ru-RU" sz="3200" dirty="0" smtClean="0"/>
              <a:t>как мощная симфония в камне</a:t>
            </a:r>
            <a:r>
              <a:rPr lang="en-US" sz="3200" dirty="0" smtClean="0"/>
              <a:t>”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1026" name="Picture 2" descr="D:\Картинки для презинтации\francia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67324">
            <a:off x="261771" y="2670520"/>
            <a:ext cx="4629128" cy="29703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142976" y="357166"/>
            <a:ext cx="6621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Собор Парижской Богоматери.</a:t>
            </a:r>
            <a:endParaRPr lang="ru-RU" sz="3600" b="1" i="1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8429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Нотр-Дам выполняет функцию не только фона для фотографий туристов, но и  действующего религиозного центра для верующих людей.</a:t>
            </a:r>
            <a:endParaRPr lang="ru-RU" sz="3200" dirty="0"/>
          </a:p>
        </p:txBody>
      </p:sp>
      <p:pic>
        <p:nvPicPr>
          <p:cNvPr id="11266" name="Picture 2" descr="http://www.paris.awd-bt.com/images/pictures/notre_d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785926"/>
            <a:ext cx="5857916" cy="4786755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</a:schemeClr>
            </a:solidFill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688" y="5072075"/>
            <a:ext cx="8858312" cy="1384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3200" dirty="0" smtClean="0"/>
          </a:p>
          <a:p>
            <a:r>
              <a:rPr lang="ru-RU" sz="3200" dirty="0" smtClean="0"/>
              <a:t>Так киевская княжна оставила на века память о своей жизни во Франции.</a:t>
            </a:r>
            <a:endParaRPr lang="ru-RU" sz="3200" dirty="0"/>
          </a:p>
        </p:txBody>
      </p:sp>
      <p:pic>
        <p:nvPicPr>
          <p:cNvPr id="5123" name="Picture 3" descr="D:\Картинки для презинтации\rus_suzd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643050"/>
            <a:ext cx="5238000" cy="349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597" y="1"/>
            <a:ext cx="87154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Как бы там ни было, но после нее сохранилась добрая традиция: каждый год собирать на памятный обед тридцать самых бедных вдов Санлиса.</a:t>
            </a:r>
            <a:endParaRPr lang="ru-RU" sz="3200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86496"/>
            <a:ext cx="571504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Tm="3266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3" y="357166"/>
            <a:ext cx="364333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 1804 году Собор обветшал до такой степени, что правительство уже собиралось его снести. Роман Виктора Гюго </a:t>
            </a:r>
            <a:r>
              <a:rPr lang="en-US" sz="2800" dirty="0" smtClean="0"/>
              <a:t>“</a:t>
            </a:r>
            <a:r>
              <a:rPr lang="ru-RU" sz="2800" dirty="0" smtClean="0"/>
              <a:t>Собор Парижской Богоматери</a:t>
            </a:r>
            <a:r>
              <a:rPr lang="en-US" sz="2800" dirty="0" smtClean="0"/>
              <a:t>” </a:t>
            </a:r>
            <a:r>
              <a:rPr lang="ru-RU" sz="2800" dirty="0" smtClean="0"/>
              <a:t>пробудил в обществе интерес к Нотр-Даму и положил начало сбору средств на его восстановление.</a:t>
            </a:r>
            <a:endParaRPr lang="ru-RU" sz="2800" dirty="0"/>
          </a:p>
        </p:txBody>
      </p:sp>
      <p:pic>
        <p:nvPicPr>
          <p:cNvPr id="2051" name="Picture 3" descr="D:\Мама.Франция\2009-10-21\3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85728"/>
            <a:ext cx="4357718" cy="58102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643446"/>
            <a:ext cx="80010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На западной стороне Собора установлен старейший в Париже орган начала 18 века, который имеет 6000 труб, 110 педалей и 5 клавиатур.</a:t>
            </a:r>
            <a:endParaRPr lang="ru-RU" sz="3200" dirty="0"/>
          </a:p>
        </p:txBody>
      </p:sp>
      <p:pic>
        <p:nvPicPr>
          <p:cNvPr id="9218" name="Picture 2" descr="http://www.paris.awd-bt.com/images/notre-dame_sain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161" y="285728"/>
            <a:ext cx="6436993" cy="428628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571612"/>
            <a:ext cx="407193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7300 тонн стали понадобились для строительства Эйфелевой башни, которую во время ее строительства описывали как «нелепую заводскую трубу» и «гигантский вертел, годный только на то, чтобы протыкать облака».</a:t>
            </a:r>
          </a:p>
          <a:p>
            <a:endParaRPr lang="ru-RU" dirty="0"/>
          </a:p>
        </p:txBody>
      </p:sp>
      <p:pic>
        <p:nvPicPr>
          <p:cNvPr id="3" name="Picture 1" descr="D:\Картинки для презинтации\HG1090~Paris-Francia-vista-de-la-torre-Eiffel-Poste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000108"/>
            <a:ext cx="3929090" cy="521560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1714480" y="214290"/>
            <a:ext cx="41326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Эйфелева</a:t>
            </a:r>
            <a:r>
              <a:rPr lang="ru-RU" sz="4000" b="1" dirty="0" smtClean="0"/>
              <a:t> </a:t>
            </a:r>
            <a:r>
              <a:rPr lang="ru-RU" sz="4000" b="1" i="1" dirty="0" smtClean="0"/>
              <a:t>башня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3"/>
            <a:ext cx="88583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12 июня 1886 года инженер Александр-Гюстав Эйфель выиграл парижский городской конкурс, где его «стальная дама» была признана лучшим символом для Всемирной выставки 1889года среди 107 проектов.</a:t>
            </a:r>
            <a:endParaRPr lang="ru-RU" sz="3200" dirty="0"/>
          </a:p>
        </p:txBody>
      </p:sp>
      <p:pic>
        <p:nvPicPr>
          <p:cNvPr id="112642" name="Picture 2" descr="http://www.kypikartiny.ru/download/gallery/img_full/1253195130_82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357429"/>
            <a:ext cx="5276230" cy="43247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929198"/>
            <a:ext cx="87154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Парижане скептически отнеслись к этой «омерзительной колонне из болтов и листового металла». </a:t>
            </a:r>
            <a:endParaRPr lang="ru-RU" sz="3600" dirty="0"/>
          </a:p>
        </p:txBody>
      </p:sp>
      <p:pic>
        <p:nvPicPr>
          <p:cNvPr id="6146" name="Picture 2" descr="http://www.paris.awd-bt.com/images/pictures/tour_eiff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42852"/>
            <a:ext cx="4143404" cy="4817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88583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Писатель Ги де Мопассан был настолько расстроен, что стал ежедневно обедать в ресторане «Жюль Верн», расположенном на третьем уровне Эйфелевой башни.  </a:t>
            </a:r>
            <a:endParaRPr lang="ru-RU" sz="3600" dirty="0"/>
          </a:p>
        </p:txBody>
      </p:sp>
      <p:pic>
        <p:nvPicPr>
          <p:cNvPr id="110594" name="Picture 2" descr="Cтарый Париж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285992"/>
            <a:ext cx="5357850" cy="451672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3438" y="142852"/>
            <a:ext cx="4286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Он объяснил свои действия тем, что это единственное место, откуда не видно ненавистное ему сооружение.</a:t>
            </a:r>
            <a:endParaRPr lang="ru-RU" sz="3600" dirty="0"/>
          </a:p>
        </p:txBody>
      </p:sp>
      <p:pic>
        <p:nvPicPr>
          <p:cNvPr id="109574" name="Picture 6" descr="http://www.kypikartiny.ru/download/gallery/img_full/1253286451_2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3819525" cy="47625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2"/>
            <a:ext cx="371477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Сегодня башня является символом не только Парижа, но и всей Франции, а местные жители успели не только привыкнуть к ней, но и полюбить. </a:t>
            </a:r>
            <a:endParaRPr lang="ru-RU" sz="3600" dirty="0"/>
          </a:p>
        </p:txBody>
      </p:sp>
      <p:pic>
        <p:nvPicPr>
          <p:cNvPr id="108546" name="Picture 2" descr="http://club.ncstu.ru/photo/mari/city/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285728"/>
            <a:ext cx="4401100" cy="614366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3116"/>
            <a:ext cx="3714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Триумфальная арка была построена по приказу Наполеона в честь победы в битве под Аустерлицем.</a:t>
            </a:r>
            <a:endParaRPr lang="ru-RU" sz="3600" dirty="0"/>
          </a:p>
        </p:txBody>
      </p:sp>
      <p:pic>
        <p:nvPicPr>
          <p:cNvPr id="128002" name="Picture 2" descr="http://www.paris.awd-bt.com/images/pictures/arc_de_triomph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643050"/>
            <a:ext cx="5143536" cy="4217700"/>
          </a:xfrm>
          <a:prstGeom prst="snip2DiagRect">
            <a:avLst/>
          </a:prstGeom>
          <a:noFill/>
          <a:ln w="76200">
            <a:solidFill>
              <a:schemeClr val="bg1">
                <a:lumMod val="6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500166" y="357166"/>
            <a:ext cx="48460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Триумфальная арка.</a:t>
            </a:r>
            <a:endParaRPr lang="ru-RU" sz="4000" b="1" i="1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3438" y="142852"/>
            <a:ext cx="42862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Арка находится в центре площади Шарля де Голля, но парижане все равно называют ее площадью Этуаль     (Звезды).</a:t>
            </a:r>
            <a:endParaRPr lang="ru-RU" sz="3600" dirty="0"/>
          </a:p>
        </p:txBody>
      </p:sp>
      <p:pic>
        <p:nvPicPr>
          <p:cNvPr id="4" name="Picture 4" descr="http://www.kypikartiny.ru/download/gallery/img_full/1253195405_99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41868">
            <a:off x="430714" y="2864030"/>
            <a:ext cx="4151917" cy="3424474"/>
          </a:xfrm>
          <a:prstGeom prst="rect">
            <a:avLst/>
          </a:prstGeom>
          <a:noFill/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49" y="1428736"/>
            <a:ext cx="378621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Усиление русско-французских культурно-исторических связей наблюдается в 18 столетии. Наиболее ранние известия о них относятся к концу 16 века.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14291"/>
            <a:ext cx="85011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       Русско-французские связи до 18 столетия.</a:t>
            </a:r>
            <a:endParaRPr lang="ru-RU" sz="2800" dirty="0"/>
          </a:p>
        </p:txBody>
      </p:sp>
      <p:pic>
        <p:nvPicPr>
          <p:cNvPr id="1026" name="Picture 2" descr="D:\Картинки для презинтации\fra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89863">
            <a:off x="428957" y="1779569"/>
            <a:ext cx="3244579" cy="224371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86496"/>
            <a:ext cx="571504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Tm="1484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9001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От нее лучами расходятся 12 широких проспектов.</a:t>
            </a:r>
            <a:endParaRPr lang="ru-RU" sz="3200" dirty="0"/>
          </a:p>
        </p:txBody>
      </p:sp>
      <p:pic>
        <p:nvPicPr>
          <p:cNvPr id="125955" name="Picture 3" descr="http://www.turizm.ru/country_gallery/220/113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500174"/>
            <a:ext cx="5786478" cy="433985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4929198"/>
            <a:ext cx="8786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Для писателя, принадлежавшего к «потерянному поколению», Эриха Мария Ремарка она была символом силы и одиночества.</a:t>
            </a:r>
            <a:endParaRPr lang="ru-RU" sz="3200" dirty="0"/>
          </a:p>
        </p:txBody>
      </p:sp>
      <p:pic>
        <p:nvPicPr>
          <p:cNvPr id="124932" name="Picture 4" descr="http://nebo-shop.ru/upload/iblock/18c/triumf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0"/>
            <a:ext cx="4762500" cy="47625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571744"/>
            <a:ext cx="40719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Французы безапелляционно заявляют, что Елисейские Поля- это самый красивый в мире проспект.</a:t>
            </a:r>
            <a:endParaRPr lang="ru-RU" sz="3600" dirty="0"/>
          </a:p>
        </p:txBody>
      </p:sp>
      <p:pic>
        <p:nvPicPr>
          <p:cNvPr id="133122" name="Picture 2" descr="http://www.veskan.ru/country/france/maps/img/6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56439">
            <a:off x="3701170" y="2149050"/>
            <a:ext cx="5106073" cy="3371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1928794" y="428604"/>
            <a:ext cx="41216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Елисейские Поля.</a:t>
            </a:r>
            <a:endParaRPr lang="ru-RU" sz="4000" b="1" i="1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1934" y="4071942"/>
            <a:ext cx="43577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Особенно здесь красиво вечером, когда загораются яркие фонари, а здания подсвечиваются.</a:t>
            </a:r>
            <a:endParaRPr lang="ru-RU" sz="3200" dirty="0"/>
          </a:p>
        </p:txBody>
      </p:sp>
      <p:pic>
        <p:nvPicPr>
          <p:cNvPr id="3" name="Picture 1" descr="D:\Картинки для презинтации\phot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3"/>
            <a:ext cx="6018125" cy="407196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643446"/>
            <a:ext cx="87154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Елисейские Поля- это очень оживленный проспект, несколько  напоминающий Тверскую улицу  в Москве.</a:t>
            </a:r>
            <a:endParaRPr lang="ru-RU" sz="3600" dirty="0"/>
          </a:p>
        </p:txBody>
      </p:sp>
      <p:pic>
        <p:nvPicPr>
          <p:cNvPr id="131076" name="Picture 4" descr="http://www.tbg-brand.ru/files/gallerix/albums/22001/9351/fullframe/3827_450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57166"/>
            <a:ext cx="5181600" cy="3886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28" y="285728"/>
            <a:ext cx="392909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Здесь много людей, автомобилей, магазинов особо модной одежды, кинотеатров, ресторанов и прочих  развлекательных заведений.</a:t>
            </a:r>
            <a:endParaRPr lang="ru-RU" sz="3600" dirty="0"/>
          </a:p>
        </p:txBody>
      </p:sp>
      <p:pic>
        <p:nvPicPr>
          <p:cNvPr id="130052" name="Picture 4" descr="http://www.akarumi.narod.ru/photo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14356"/>
            <a:ext cx="3786214" cy="50482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715016"/>
            <a:ext cx="87868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Художники, которые жили на Монмартре, пьянствовали и кутили целыми ночами. </a:t>
            </a:r>
            <a:endParaRPr lang="ru-RU" sz="2800" dirty="0"/>
          </a:p>
        </p:txBody>
      </p:sp>
      <p:pic>
        <p:nvPicPr>
          <p:cNvPr id="4" name="Picture 2" descr="http://holidaym.ru/mel/france/monmartr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428736"/>
            <a:ext cx="5429288" cy="425172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571736" y="214290"/>
            <a:ext cx="29081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Монмартр.</a:t>
            </a:r>
            <a:endParaRPr lang="ru-RU" sz="4000" b="1" i="1" dirty="0"/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верх 6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Пабло Пикассо обязательно стрелял из револьвера перед тем, как лечь спать. Для жителей окрестностей этот звук означал: пора вставать на работу.</a:t>
            </a:r>
            <a:endParaRPr lang="ru-RU" sz="28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2946" name="Picture 2" descr="http://seepla.net/attachments/galleries/0105/2147/09ea9ffb03e0ed5d4401720c02b37867_cont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428868"/>
            <a:ext cx="4857784" cy="369191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42852"/>
            <a:ext cx="83582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Благодаря французским  фильмам Монмартр стал ассоциироваться не только с проказами нищей богемы, создавшей гениальные произведения искусства, но ещё и с понятиями любви, счастья и бескорыстной  добротой.</a:t>
            </a:r>
            <a:endParaRPr lang="ru-RU" sz="2800" dirty="0"/>
          </a:p>
        </p:txBody>
      </p:sp>
      <p:pic>
        <p:nvPicPr>
          <p:cNvPr id="15364" name="Picture 4" descr="http://www.holidaym.ru/images/img_tour/tour_1275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303827"/>
            <a:ext cx="6072230" cy="4554173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2428868"/>
            <a:ext cx="47149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Собор Сакре-Кер считается главной достопримечательностью Монмартра.</a:t>
            </a:r>
            <a:endParaRPr lang="ru-RU" sz="3200" dirty="0"/>
          </a:p>
        </p:txBody>
      </p:sp>
      <p:pic>
        <p:nvPicPr>
          <p:cNvPr id="14342" name="Picture 6" descr="http://gallery.krugozor.ru/data/media/42/365_120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68" y="1071546"/>
            <a:ext cx="4429188" cy="532886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2285984" y="214290"/>
            <a:ext cx="2594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Сакре-Кер.</a:t>
            </a:r>
            <a:endParaRPr lang="ru-RU" sz="4000" b="1" i="1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верх 6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643315"/>
            <a:ext cx="80724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200" dirty="0" smtClean="0"/>
              <a:t>До этого момента Россия действительно была обособлена от других государств, так как переживала татаро-монгольское иго, феодальную раздробленность и период образования единого российского государства. </a:t>
            </a:r>
            <a:endParaRPr lang="ru-RU" sz="32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4082" name="Picture 2" descr="http://russia.rin.ru/pictures/66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14290"/>
            <a:ext cx="4429156" cy="3321867"/>
          </a:xfrm>
          <a:prstGeom prst="rect">
            <a:avLst/>
          </a:prstGeom>
          <a:noFill/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86496"/>
            <a:ext cx="571504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72132" y="1285860"/>
            <a:ext cx="33575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Он построен в самой высокой точке Парижа, так что его видно почти из всех близлежащих  кварталов.</a:t>
            </a:r>
            <a:endParaRPr lang="ru-RU" sz="3600" dirty="0"/>
          </a:p>
        </p:txBody>
      </p:sp>
      <p:pic>
        <p:nvPicPr>
          <p:cNvPr id="13314" name="Picture 2" descr="�����, �������� �����-��� � ������������ ���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928670"/>
            <a:ext cx="3819525" cy="500062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328614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 конце 19 века французы-католики поклялись воздвигнуть церковь в честь Священного сердца Христа, если Франция победит в войне с Пруссией. Франция победила, и они начали строить базилику Сакре-Кер.</a:t>
            </a:r>
            <a:endParaRPr lang="ru-RU" sz="2800" dirty="0"/>
          </a:p>
        </p:txBody>
      </p:sp>
      <p:pic>
        <p:nvPicPr>
          <p:cNvPr id="131074" name="Picture 2" descr="�����, �������� �����-��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785794"/>
            <a:ext cx="4314825" cy="500062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285728"/>
            <a:ext cx="25058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Сорбонна.</a:t>
            </a:r>
            <a:endParaRPr lang="ru-RU" sz="40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000628" y="2000240"/>
            <a:ext cx="38576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Изначально Сорбонну создали для обучения всего16 бедных студентов.</a:t>
            </a:r>
            <a:endParaRPr lang="ru-RU" sz="3600" dirty="0"/>
          </a:p>
        </p:txBody>
      </p:sp>
      <p:pic>
        <p:nvPicPr>
          <p:cNvPr id="4" name="Picture 4" descr="http://www.sodis.ru/imageservlet?id=44177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357298"/>
            <a:ext cx="3509987" cy="489838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142984"/>
            <a:ext cx="37862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 Постепенно она стала основным центром религиозного образования и чем-то вроде государства в государстве.</a:t>
            </a:r>
            <a:endParaRPr lang="ru-RU" sz="3600" dirty="0"/>
          </a:p>
        </p:txBody>
      </p:sp>
      <p:pic>
        <p:nvPicPr>
          <p:cNvPr id="129026" name="Picture 2" descr="http://www.holidaym.ru/mel/france/sorbon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785794"/>
            <a:ext cx="4032044" cy="51248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636"/>
            <a:ext cx="8358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 17 веке произошло фактическое слияние с Парижским университетом, и их названия стали отождествляться.</a:t>
            </a:r>
            <a:endParaRPr lang="ru-RU" sz="3200" dirty="0"/>
          </a:p>
        </p:txBody>
      </p:sp>
      <p:pic>
        <p:nvPicPr>
          <p:cNvPr id="128002" name="Picture 2" descr="http://education.ua/wp-content/uploads/2009/10/La-Sorbonne-univ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571480"/>
            <a:ext cx="5181600" cy="38862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89297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У Парижа множество лиц: история, искусство, развлечения, безумные ночи, уютные бистро, торговцы, интеллектуалы, сверкающие витрины магазинов, длинные бульвары и самые невероятные новинки.</a:t>
            </a:r>
            <a:endParaRPr lang="ru-RU" sz="3200" dirty="0"/>
          </a:p>
        </p:txBody>
      </p:sp>
      <p:pic>
        <p:nvPicPr>
          <p:cNvPr id="12290" name="Picture 2" descr="http://www.midas-tour.ru/uploads/pics/par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786058"/>
            <a:ext cx="5181600" cy="388620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2"/>
            <a:ext cx="378621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В сокровищнице истории этого города, а также среди своих грез и фантазий каждый приехавший сюда найдет свой любимый и незабываемый Париж.</a:t>
            </a:r>
            <a:endParaRPr lang="ru-RU" sz="3600" dirty="0"/>
          </a:p>
        </p:txBody>
      </p:sp>
      <p:pic>
        <p:nvPicPr>
          <p:cNvPr id="1028" name="Picture 4" descr="http://turistua.com/pictures/gallery/59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76099">
            <a:off x="4024799" y="2101084"/>
            <a:ext cx="4591050" cy="304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4214811" y="6357957"/>
            <a:ext cx="500065" cy="50004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2"/>
            <a:ext cx="878687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Народ называет Москву сердцем России. Человечество связывает с ее именем лучшие чаяния, светлую веру в мир, в творческое содружество народов.</a:t>
            </a:r>
            <a:endParaRPr lang="ru-RU" sz="3200" dirty="0"/>
          </a:p>
        </p:txBody>
      </p:sp>
      <p:pic>
        <p:nvPicPr>
          <p:cNvPr id="18434" name="Picture 2" descr="http://www.usmarketsol.com/gallery/images/moskva_2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143116"/>
            <a:ext cx="6794978" cy="471488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86282" y="0"/>
            <a:ext cx="43577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Москва входит в число древних городов мира, имеющих особое свойство духовно нести  в себе многие столетия.</a:t>
            </a:r>
            <a:endParaRPr lang="ru-RU" sz="3200" dirty="0"/>
          </a:p>
        </p:txBody>
      </p:sp>
      <p:pic>
        <p:nvPicPr>
          <p:cNvPr id="20482" name="Picture 2" descr="http://www.moshol.ru/photos/mv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000372"/>
            <a:ext cx="4667283" cy="350046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4500570"/>
            <a:ext cx="85011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На протяжении веков Москва манила и вдохновляла поэтов и художников, путешественников и ученых , а с конца 19 века и фотографов.</a:t>
            </a:r>
            <a:endParaRPr lang="ru-RU" sz="3200" dirty="0"/>
          </a:p>
        </p:txBody>
      </p:sp>
      <p:pic>
        <p:nvPicPr>
          <p:cNvPr id="21506" name="Picture 2" descr="http://www.deineka.ru/images/works/mosk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85728"/>
            <a:ext cx="5915025" cy="388620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8572496" y="635793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7929586" y="6215082"/>
            <a:ext cx="571504" cy="6429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7429520" y="635793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3204</TotalTime>
  <Words>4001</Words>
  <Application>Microsoft Office PowerPoint</Application>
  <PresentationFormat>Экран (4:3)</PresentationFormat>
  <Paragraphs>248</Paragraphs>
  <Slides>161</Slides>
  <Notes>18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161</vt:i4>
      </vt:variant>
    </vt:vector>
  </HeadingPairs>
  <TitlesOfParts>
    <vt:vector size="16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Париж и   Москва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Слайд 146</vt:lpstr>
      <vt:lpstr>Слайд 147</vt:lpstr>
      <vt:lpstr>Слайд 148</vt:lpstr>
      <vt:lpstr>Слайд 149</vt:lpstr>
      <vt:lpstr>Слайд 150</vt:lpstr>
      <vt:lpstr>Слайд 151</vt:lpstr>
      <vt:lpstr>Слайд 152</vt:lpstr>
      <vt:lpstr>Слайд 153</vt:lpstr>
      <vt:lpstr>Слайд 154</vt:lpstr>
      <vt:lpstr>Слайд 155</vt:lpstr>
      <vt:lpstr>Слайд 156</vt:lpstr>
      <vt:lpstr>Слайд 157</vt:lpstr>
      <vt:lpstr>Слайд 158</vt:lpstr>
      <vt:lpstr>Слайд 159</vt:lpstr>
      <vt:lpstr>Слайд 160</vt:lpstr>
      <vt:lpstr>Слайд 161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Annette</dc:creator>
  <cp:lastModifiedBy>Владимир</cp:lastModifiedBy>
  <cp:revision>328</cp:revision>
  <dcterms:created xsi:type="dcterms:W3CDTF">2009-09-27T18:05:33Z</dcterms:created>
  <dcterms:modified xsi:type="dcterms:W3CDTF">2011-01-10T20:01:41Z</dcterms:modified>
</cp:coreProperties>
</file>